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sldIdLst>
    <p:sldId id="259" r:id="rId5"/>
    <p:sldId id="265" r:id="rId6"/>
    <p:sldId id="318" r:id="rId7"/>
    <p:sldId id="264" r:id="rId8"/>
    <p:sldId id="267" r:id="rId9"/>
    <p:sldId id="299" r:id="rId10"/>
    <p:sldId id="268" r:id="rId11"/>
    <p:sldId id="269" r:id="rId12"/>
    <p:sldId id="271" r:id="rId13"/>
    <p:sldId id="270" r:id="rId14"/>
    <p:sldId id="313" r:id="rId15"/>
    <p:sldId id="272" r:id="rId16"/>
    <p:sldId id="314" r:id="rId17"/>
    <p:sldId id="316" r:id="rId18"/>
    <p:sldId id="315" r:id="rId19"/>
    <p:sldId id="274" r:id="rId20"/>
    <p:sldId id="277" r:id="rId21"/>
    <p:sldId id="319" r:id="rId22"/>
    <p:sldId id="320" r:id="rId23"/>
    <p:sldId id="321" r:id="rId24"/>
    <p:sldId id="322" r:id="rId25"/>
    <p:sldId id="325" r:id="rId26"/>
    <p:sldId id="323" r:id="rId27"/>
    <p:sldId id="324" r:id="rId28"/>
    <p:sldId id="326" r:id="rId29"/>
    <p:sldId id="327" r:id="rId30"/>
    <p:sldId id="328" r:id="rId31"/>
    <p:sldId id="329" r:id="rId32"/>
    <p:sldId id="330" r:id="rId33"/>
    <p:sldId id="331" r:id="rId34"/>
    <p:sldId id="332" r:id="rId35"/>
    <p:sldId id="333" r:id="rId36"/>
    <p:sldId id="335" r:id="rId37"/>
    <p:sldId id="334" r:id="rId38"/>
    <p:sldId id="336" r:id="rId39"/>
    <p:sldId id="337" r:id="rId40"/>
    <p:sldId id="338" r:id="rId41"/>
    <p:sldId id="339" r:id="rId42"/>
    <p:sldId id="34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initials="D" lastIdx="2" clrIdx="0">
    <p:extLst>
      <p:ext uri="{19B8F6BF-5375-455C-9EA6-DF929625EA0E}">
        <p15:presenceInfo xmlns:p15="http://schemas.microsoft.com/office/powerpoint/2012/main" userId="Daniel" providerId="None"/>
      </p:ext>
    </p:extLst>
  </p:cmAuthor>
  <p:cmAuthor id="2" name="Daniel Wilson" initials="DW" lastIdx="3" clrIdx="1">
    <p:extLst>
      <p:ext uri="{19B8F6BF-5375-455C-9EA6-DF929625EA0E}">
        <p15:presenceInfo xmlns:p15="http://schemas.microsoft.com/office/powerpoint/2012/main" userId="Daniel Wil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F7F"/>
    <a:srgbClr val="000000"/>
    <a:srgbClr val="428BA9"/>
    <a:srgbClr val="F6F8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Wagner" userId="4532a6a5-31f4-4ddd-b6ba-a35878d8808d" providerId="ADAL" clId="{8BC79BC1-0DC1-40E4-8EB4-487BD95914A1}"/>
    <pc:docChg chg="undo custSel modSld">
      <pc:chgData name="Alex Wagner" userId="4532a6a5-31f4-4ddd-b6ba-a35878d8808d" providerId="ADAL" clId="{8BC79BC1-0DC1-40E4-8EB4-487BD95914A1}" dt="2022-11-10T04:34:06.870" v="125" actId="20577"/>
      <pc:docMkLst>
        <pc:docMk/>
      </pc:docMkLst>
      <pc:sldChg chg="modSp mod">
        <pc:chgData name="Alex Wagner" userId="4532a6a5-31f4-4ddd-b6ba-a35878d8808d" providerId="ADAL" clId="{8BC79BC1-0DC1-40E4-8EB4-487BD95914A1}" dt="2022-11-10T04:33:28.557" v="115" actId="255"/>
        <pc:sldMkLst>
          <pc:docMk/>
          <pc:sldMk cId="2060761688" sldId="264"/>
        </pc:sldMkLst>
        <pc:spChg chg="mod">
          <ac:chgData name="Alex Wagner" userId="4532a6a5-31f4-4ddd-b6ba-a35878d8808d" providerId="ADAL" clId="{8BC79BC1-0DC1-40E4-8EB4-487BD95914A1}" dt="2022-11-10T04:33:28.557" v="115" actId="255"/>
          <ac:spMkLst>
            <pc:docMk/>
            <pc:sldMk cId="2060761688" sldId="264"/>
            <ac:spMk id="2" creationId="{14F65C96-47B1-4E0F-8BD5-3E8761DDE66F}"/>
          </ac:spMkLst>
        </pc:spChg>
      </pc:sldChg>
      <pc:sldChg chg="modSp mod">
        <pc:chgData name="Alex Wagner" userId="4532a6a5-31f4-4ddd-b6ba-a35878d8808d" providerId="ADAL" clId="{8BC79BC1-0DC1-40E4-8EB4-487BD95914A1}" dt="2022-11-10T04:34:06.870" v="125" actId="20577"/>
        <pc:sldMkLst>
          <pc:docMk/>
          <pc:sldMk cId="3297149360" sldId="265"/>
        </pc:sldMkLst>
        <pc:spChg chg="mod">
          <ac:chgData name="Alex Wagner" userId="4532a6a5-31f4-4ddd-b6ba-a35878d8808d" providerId="ADAL" clId="{8BC79BC1-0DC1-40E4-8EB4-487BD95914A1}" dt="2022-11-10T04:34:06.870" v="125" actId="20577"/>
          <ac:spMkLst>
            <pc:docMk/>
            <pc:sldMk cId="3297149360" sldId="265"/>
            <ac:spMk id="2" creationId="{9FD7EBB8-263F-43E8-BC8F-3EC5D215323D}"/>
          </ac:spMkLst>
        </pc:spChg>
      </pc:sldChg>
      <pc:sldChg chg="modSp mod">
        <pc:chgData name="Alex Wagner" userId="4532a6a5-31f4-4ddd-b6ba-a35878d8808d" providerId="ADAL" clId="{8BC79BC1-0DC1-40E4-8EB4-487BD95914A1}" dt="2022-11-10T04:33:19.909" v="113" actId="255"/>
        <pc:sldMkLst>
          <pc:docMk/>
          <pc:sldMk cId="2026868353" sldId="267"/>
        </pc:sldMkLst>
        <pc:spChg chg="mod">
          <ac:chgData name="Alex Wagner" userId="4532a6a5-31f4-4ddd-b6ba-a35878d8808d" providerId="ADAL" clId="{8BC79BC1-0DC1-40E4-8EB4-487BD95914A1}" dt="2022-11-10T04:33:19.909" v="113" actId="255"/>
          <ac:spMkLst>
            <pc:docMk/>
            <pc:sldMk cId="2026868353" sldId="267"/>
            <ac:spMk id="2" creationId="{14F65C96-47B1-4E0F-8BD5-3E8761DDE66F}"/>
          </ac:spMkLst>
        </pc:spChg>
      </pc:sldChg>
      <pc:sldChg chg="modSp mod">
        <pc:chgData name="Alex Wagner" userId="4532a6a5-31f4-4ddd-b6ba-a35878d8808d" providerId="ADAL" clId="{8BC79BC1-0DC1-40E4-8EB4-487BD95914A1}" dt="2022-11-10T04:33:01.692" v="109" actId="255"/>
        <pc:sldMkLst>
          <pc:docMk/>
          <pc:sldMk cId="3680768955" sldId="268"/>
        </pc:sldMkLst>
        <pc:spChg chg="mod">
          <ac:chgData name="Alex Wagner" userId="4532a6a5-31f4-4ddd-b6ba-a35878d8808d" providerId="ADAL" clId="{8BC79BC1-0DC1-40E4-8EB4-487BD95914A1}" dt="2022-11-10T04:33:01.692" v="109" actId="255"/>
          <ac:spMkLst>
            <pc:docMk/>
            <pc:sldMk cId="3680768955" sldId="268"/>
            <ac:spMk id="2" creationId="{14F65C96-47B1-4E0F-8BD5-3E8761DDE66F}"/>
          </ac:spMkLst>
        </pc:spChg>
      </pc:sldChg>
      <pc:sldChg chg="modSp mod">
        <pc:chgData name="Alex Wagner" userId="4532a6a5-31f4-4ddd-b6ba-a35878d8808d" providerId="ADAL" clId="{8BC79BC1-0DC1-40E4-8EB4-487BD95914A1}" dt="2022-11-10T04:32:52.823" v="107" actId="255"/>
        <pc:sldMkLst>
          <pc:docMk/>
          <pc:sldMk cId="74737025" sldId="269"/>
        </pc:sldMkLst>
        <pc:spChg chg="mod">
          <ac:chgData name="Alex Wagner" userId="4532a6a5-31f4-4ddd-b6ba-a35878d8808d" providerId="ADAL" clId="{8BC79BC1-0DC1-40E4-8EB4-487BD95914A1}" dt="2022-11-10T04:32:52.823" v="107" actId="255"/>
          <ac:spMkLst>
            <pc:docMk/>
            <pc:sldMk cId="74737025" sldId="269"/>
            <ac:spMk id="2" creationId="{14F65C96-47B1-4E0F-8BD5-3E8761DDE66F}"/>
          </ac:spMkLst>
        </pc:spChg>
      </pc:sldChg>
      <pc:sldChg chg="modSp mod">
        <pc:chgData name="Alex Wagner" userId="4532a6a5-31f4-4ddd-b6ba-a35878d8808d" providerId="ADAL" clId="{8BC79BC1-0DC1-40E4-8EB4-487BD95914A1}" dt="2022-11-10T04:32:33.828" v="103" actId="255"/>
        <pc:sldMkLst>
          <pc:docMk/>
          <pc:sldMk cId="1952251657" sldId="270"/>
        </pc:sldMkLst>
        <pc:spChg chg="mod">
          <ac:chgData name="Alex Wagner" userId="4532a6a5-31f4-4ddd-b6ba-a35878d8808d" providerId="ADAL" clId="{8BC79BC1-0DC1-40E4-8EB4-487BD95914A1}" dt="2022-11-10T04:32:33.828" v="103" actId="255"/>
          <ac:spMkLst>
            <pc:docMk/>
            <pc:sldMk cId="1952251657" sldId="270"/>
            <ac:spMk id="2" creationId="{14F65C96-47B1-4E0F-8BD5-3E8761DDE66F}"/>
          </ac:spMkLst>
        </pc:spChg>
      </pc:sldChg>
      <pc:sldChg chg="modSp mod">
        <pc:chgData name="Alex Wagner" userId="4532a6a5-31f4-4ddd-b6ba-a35878d8808d" providerId="ADAL" clId="{8BC79BC1-0DC1-40E4-8EB4-487BD95914A1}" dt="2022-11-10T04:32:42.903" v="105" actId="255"/>
        <pc:sldMkLst>
          <pc:docMk/>
          <pc:sldMk cId="3010851769" sldId="271"/>
        </pc:sldMkLst>
        <pc:spChg chg="mod">
          <ac:chgData name="Alex Wagner" userId="4532a6a5-31f4-4ddd-b6ba-a35878d8808d" providerId="ADAL" clId="{8BC79BC1-0DC1-40E4-8EB4-487BD95914A1}" dt="2022-11-10T04:32:42.903" v="105" actId="255"/>
          <ac:spMkLst>
            <pc:docMk/>
            <pc:sldMk cId="3010851769" sldId="271"/>
            <ac:spMk id="2" creationId="{14F65C96-47B1-4E0F-8BD5-3E8761DDE66F}"/>
          </ac:spMkLst>
        </pc:spChg>
      </pc:sldChg>
      <pc:sldChg chg="modSp mod">
        <pc:chgData name="Alex Wagner" userId="4532a6a5-31f4-4ddd-b6ba-a35878d8808d" providerId="ADAL" clId="{8BC79BC1-0DC1-40E4-8EB4-487BD95914A1}" dt="2022-11-10T04:32:16.405" v="98" actId="255"/>
        <pc:sldMkLst>
          <pc:docMk/>
          <pc:sldMk cId="3007319202" sldId="272"/>
        </pc:sldMkLst>
        <pc:spChg chg="mod">
          <ac:chgData name="Alex Wagner" userId="4532a6a5-31f4-4ddd-b6ba-a35878d8808d" providerId="ADAL" clId="{8BC79BC1-0DC1-40E4-8EB4-487BD95914A1}" dt="2022-11-10T04:32:16.405" v="98" actId="255"/>
          <ac:spMkLst>
            <pc:docMk/>
            <pc:sldMk cId="3007319202" sldId="272"/>
            <ac:spMk id="2" creationId="{14F65C96-47B1-4E0F-8BD5-3E8761DDE66F}"/>
          </ac:spMkLst>
        </pc:spChg>
      </pc:sldChg>
      <pc:sldChg chg="modSp mod">
        <pc:chgData name="Alex Wagner" userId="4532a6a5-31f4-4ddd-b6ba-a35878d8808d" providerId="ADAL" clId="{8BC79BC1-0DC1-40E4-8EB4-487BD95914A1}" dt="2022-11-10T04:31:41.529" v="90" actId="255"/>
        <pc:sldMkLst>
          <pc:docMk/>
          <pc:sldMk cId="1993038880" sldId="274"/>
        </pc:sldMkLst>
        <pc:spChg chg="mod">
          <ac:chgData name="Alex Wagner" userId="4532a6a5-31f4-4ddd-b6ba-a35878d8808d" providerId="ADAL" clId="{8BC79BC1-0DC1-40E4-8EB4-487BD95914A1}" dt="2022-11-10T04:31:41.529" v="90" actId="255"/>
          <ac:spMkLst>
            <pc:docMk/>
            <pc:sldMk cId="1993038880" sldId="274"/>
            <ac:spMk id="2" creationId="{14F65C96-47B1-4E0F-8BD5-3E8761DDE66F}"/>
          </ac:spMkLst>
        </pc:spChg>
      </pc:sldChg>
      <pc:sldChg chg="modSp mod">
        <pc:chgData name="Alex Wagner" userId="4532a6a5-31f4-4ddd-b6ba-a35878d8808d" providerId="ADAL" clId="{8BC79BC1-0DC1-40E4-8EB4-487BD95914A1}" dt="2022-11-10T04:33:10.853" v="111" actId="255"/>
        <pc:sldMkLst>
          <pc:docMk/>
          <pc:sldMk cId="1910354882" sldId="299"/>
        </pc:sldMkLst>
        <pc:spChg chg="mod">
          <ac:chgData name="Alex Wagner" userId="4532a6a5-31f4-4ddd-b6ba-a35878d8808d" providerId="ADAL" clId="{8BC79BC1-0DC1-40E4-8EB4-487BD95914A1}" dt="2022-11-10T04:33:10.853" v="111" actId="255"/>
          <ac:spMkLst>
            <pc:docMk/>
            <pc:sldMk cId="1910354882" sldId="299"/>
            <ac:spMk id="2" creationId="{14F65C96-47B1-4E0F-8BD5-3E8761DDE66F}"/>
          </ac:spMkLst>
        </pc:spChg>
      </pc:sldChg>
      <pc:sldChg chg="modSp mod">
        <pc:chgData name="Alex Wagner" userId="4532a6a5-31f4-4ddd-b6ba-a35878d8808d" providerId="ADAL" clId="{8BC79BC1-0DC1-40E4-8EB4-487BD95914A1}" dt="2022-11-10T04:32:26.289" v="101" actId="255"/>
        <pc:sldMkLst>
          <pc:docMk/>
          <pc:sldMk cId="3551077092" sldId="313"/>
        </pc:sldMkLst>
        <pc:spChg chg="mod">
          <ac:chgData name="Alex Wagner" userId="4532a6a5-31f4-4ddd-b6ba-a35878d8808d" providerId="ADAL" clId="{8BC79BC1-0DC1-40E4-8EB4-487BD95914A1}" dt="2022-11-10T04:32:26.289" v="101" actId="255"/>
          <ac:spMkLst>
            <pc:docMk/>
            <pc:sldMk cId="3551077092" sldId="313"/>
            <ac:spMk id="2" creationId="{14F65C96-47B1-4E0F-8BD5-3E8761DDE66F}"/>
          </ac:spMkLst>
        </pc:spChg>
      </pc:sldChg>
      <pc:sldChg chg="modSp mod">
        <pc:chgData name="Alex Wagner" userId="4532a6a5-31f4-4ddd-b6ba-a35878d8808d" providerId="ADAL" clId="{8BC79BC1-0DC1-40E4-8EB4-487BD95914A1}" dt="2022-11-10T04:32:06.976" v="96" actId="255"/>
        <pc:sldMkLst>
          <pc:docMk/>
          <pc:sldMk cId="3917194785" sldId="314"/>
        </pc:sldMkLst>
        <pc:spChg chg="mod">
          <ac:chgData name="Alex Wagner" userId="4532a6a5-31f4-4ddd-b6ba-a35878d8808d" providerId="ADAL" clId="{8BC79BC1-0DC1-40E4-8EB4-487BD95914A1}" dt="2022-11-10T04:32:06.976" v="96" actId="255"/>
          <ac:spMkLst>
            <pc:docMk/>
            <pc:sldMk cId="3917194785" sldId="314"/>
            <ac:spMk id="2" creationId="{14F65C96-47B1-4E0F-8BD5-3E8761DDE66F}"/>
          </ac:spMkLst>
        </pc:spChg>
      </pc:sldChg>
      <pc:sldChg chg="modSp mod">
        <pc:chgData name="Alex Wagner" userId="4532a6a5-31f4-4ddd-b6ba-a35878d8808d" providerId="ADAL" clId="{8BC79BC1-0DC1-40E4-8EB4-487BD95914A1}" dt="2022-11-10T04:31:49.204" v="92" actId="255"/>
        <pc:sldMkLst>
          <pc:docMk/>
          <pc:sldMk cId="2255646122" sldId="315"/>
        </pc:sldMkLst>
        <pc:spChg chg="mod">
          <ac:chgData name="Alex Wagner" userId="4532a6a5-31f4-4ddd-b6ba-a35878d8808d" providerId="ADAL" clId="{8BC79BC1-0DC1-40E4-8EB4-487BD95914A1}" dt="2022-11-10T04:31:49.204" v="92" actId="255"/>
          <ac:spMkLst>
            <pc:docMk/>
            <pc:sldMk cId="2255646122" sldId="315"/>
            <ac:spMk id="2" creationId="{14F65C96-47B1-4E0F-8BD5-3E8761DDE66F}"/>
          </ac:spMkLst>
        </pc:spChg>
      </pc:sldChg>
      <pc:sldChg chg="modSp mod">
        <pc:chgData name="Alex Wagner" userId="4532a6a5-31f4-4ddd-b6ba-a35878d8808d" providerId="ADAL" clId="{8BC79BC1-0DC1-40E4-8EB4-487BD95914A1}" dt="2022-11-10T04:31:58.507" v="94" actId="255"/>
        <pc:sldMkLst>
          <pc:docMk/>
          <pc:sldMk cId="966706415" sldId="316"/>
        </pc:sldMkLst>
        <pc:spChg chg="mod">
          <ac:chgData name="Alex Wagner" userId="4532a6a5-31f4-4ddd-b6ba-a35878d8808d" providerId="ADAL" clId="{8BC79BC1-0DC1-40E4-8EB4-487BD95914A1}" dt="2022-11-10T04:31:58.507" v="94" actId="255"/>
          <ac:spMkLst>
            <pc:docMk/>
            <pc:sldMk cId="966706415" sldId="316"/>
            <ac:spMk id="2" creationId="{14F65C96-47B1-4E0F-8BD5-3E8761DDE66F}"/>
          </ac:spMkLst>
        </pc:spChg>
      </pc:sldChg>
      <pc:sldChg chg="modSp mod">
        <pc:chgData name="Alex Wagner" userId="4532a6a5-31f4-4ddd-b6ba-a35878d8808d" providerId="ADAL" clId="{8BC79BC1-0DC1-40E4-8EB4-487BD95914A1}" dt="2022-11-10T04:33:54.858" v="121" actId="20577"/>
        <pc:sldMkLst>
          <pc:docMk/>
          <pc:sldMk cId="2223913882" sldId="318"/>
        </pc:sldMkLst>
        <pc:spChg chg="mod">
          <ac:chgData name="Alex Wagner" userId="4532a6a5-31f4-4ddd-b6ba-a35878d8808d" providerId="ADAL" clId="{8BC79BC1-0DC1-40E4-8EB4-487BD95914A1}" dt="2022-11-10T04:33:54.858" v="121" actId="20577"/>
          <ac:spMkLst>
            <pc:docMk/>
            <pc:sldMk cId="2223913882" sldId="318"/>
            <ac:spMk id="2" creationId="{9FD7EBB8-263F-43E8-BC8F-3EC5D215323D}"/>
          </ac:spMkLst>
        </pc:spChg>
      </pc:sldChg>
      <pc:sldChg chg="modSp mod">
        <pc:chgData name="Alex Wagner" userId="4532a6a5-31f4-4ddd-b6ba-a35878d8808d" providerId="ADAL" clId="{8BC79BC1-0DC1-40E4-8EB4-487BD95914A1}" dt="2022-11-10T04:22:06.773" v="11" actId="255"/>
        <pc:sldMkLst>
          <pc:docMk/>
          <pc:sldMk cId="1816494730" sldId="319"/>
        </pc:sldMkLst>
        <pc:spChg chg="mod">
          <ac:chgData name="Alex Wagner" userId="4532a6a5-31f4-4ddd-b6ba-a35878d8808d" providerId="ADAL" clId="{8BC79BC1-0DC1-40E4-8EB4-487BD95914A1}" dt="2022-11-10T04:21:37.315" v="5" actId="2711"/>
          <ac:spMkLst>
            <pc:docMk/>
            <pc:sldMk cId="1816494730" sldId="319"/>
            <ac:spMk id="2" creationId="{14F65C96-47B1-4E0F-8BD5-3E8761DDE66F}"/>
          </ac:spMkLst>
        </pc:spChg>
        <pc:spChg chg="mod">
          <ac:chgData name="Alex Wagner" userId="4532a6a5-31f4-4ddd-b6ba-a35878d8808d" providerId="ADAL" clId="{8BC79BC1-0DC1-40E4-8EB4-487BD95914A1}" dt="2022-11-10T04:21:58.919" v="9" actId="255"/>
          <ac:spMkLst>
            <pc:docMk/>
            <pc:sldMk cId="1816494730" sldId="319"/>
            <ac:spMk id="4" creationId="{5F49237E-2349-B0F4-ECFA-7C0E82707F7C}"/>
          </ac:spMkLst>
        </pc:spChg>
        <pc:spChg chg="mod">
          <ac:chgData name="Alex Wagner" userId="4532a6a5-31f4-4ddd-b6ba-a35878d8808d" providerId="ADAL" clId="{8BC79BC1-0DC1-40E4-8EB4-487BD95914A1}" dt="2022-11-10T04:21:53.029" v="8" actId="255"/>
          <ac:spMkLst>
            <pc:docMk/>
            <pc:sldMk cId="1816494730" sldId="319"/>
            <ac:spMk id="5" creationId="{2D654284-BA6D-05DB-EEF1-7BD2C33F8834}"/>
          </ac:spMkLst>
        </pc:spChg>
        <pc:spChg chg="mod">
          <ac:chgData name="Alex Wagner" userId="4532a6a5-31f4-4ddd-b6ba-a35878d8808d" providerId="ADAL" clId="{8BC79BC1-0DC1-40E4-8EB4-487BD95914A1}" dt="2022-11-10T04:22:06.773" v="11" actId="255"/>
          <ac:spMkLst>
            <pc:docMk/>
            <pc:sldMk cId="1816494730" sldId="319"/>
            <ac:spMk id="6" creationId="{D368B73F-7C59-7C48-BFB4-373BFF54AE8F}"/>
          </ac:spMkLst>
        </pc:spChg>
      </pc:sldChg>
      <pc:sldChg chg="modSp mod">
        <pc:chgData name="Alex Wagner" userId="4532a6a5-31f4-4ddd-b6ba-a35878d8808d" providerId="ADAL" clId="{8BC79BC1-0DC1-40E4-8EB4-487BD95914A1}" dt="2022-11-10T04:24:56.891" v="26" actId="255"/>
        <pc:sldMkLst>
          <pc:docMk/>
          <pc:sldMk cId="2919992000" sldId="320"/>
        </pc:sldMkLst>
        <pc:spChg chg="mod">
          <ac:chgData name="Alex Wagner" userId="4532a6a5-31f4-4ddd-b6ba-a35878d8808d" providerId="ADAL" clId="{8BC79BC1-0DC1-40E4-8EB4-487BD95914A1}" dt="2022-11-10T04:24:25.912" v="23" actId="255"/>
          <ac:spMkLst>
            <pc:docMk/>
            <pc:sldMk cId="2919992000" sldId="320"/>
            <ac:spMk id="2" creationId="{14CBE77F-D19A-5361-90A6-58BBB4D14035}"/>
          </ac:spMkLst>
        </pc:spChg>
        <pc:spChg chg="mod">
          <ac:chgData name="Alex Wagner" userId="4532a6a5-31f4-4ddd-b6ba-a35878d8808d" providerId="ADAL" clId="{8BC79BC1-0DC1-40E4-8EB4-487BD95914A1}" dt="2022-11-10T04:24:56.891" v="26" actId="255"/>
          <ac:spMkLst>
            <pc:docMk/>
            <pc:sldMk cId="2919992000" sldId="320"/>
            <ac:spMk id="6" creationId="{1621840F-FD66-6D4B-DC52-E5298992A4DA}"/>
          </ac:spMkLst>
        </pc:spChg>
      </pc:sldChg>
      <pc:sldChg chg="modSp mod">
        <pc:chgData name="Alex Wagner" userId="4532a6a5-31f4-4ddd-b6ba-a35878d8808d" providerId="ADAL" clId="{8BC79BC1-0DC1-40E4-8EB4-487BD95914A1}" dt="2022-11-10T04:24:47.985" v="25" actId="255"/>
        <pc:sldMkLst>
          <pc:docMk/>
          <pc:sldMk cId="994490089" sldId="321"/>
        </pc:sldMkLst>
        <pc:spChg chg="mod">
          <ac:chgData name="Alex Wagner" userId="4532a6a5-31f4-4ddd-b6ba-a35878d8808d" providerId="ADAL" clId="{8BC79BC1-0DC1-40E4-8EB4-487BD95914A1}" dt="2022-11-10T04:24:31.953" v="24" actId="255"/>
          <ac:spMkLst>
            <pc:docMk/>
            <pc:sldMk cId="994490089" sldId="321"/>
            <ac:spMk id="2" creationId="{14CBE77F-D19A-5361-90A6-58BBB4D14035}"/>
          </ac:spMkLst>
        </pc:spChg>
        <pc:spChg chg="mod">
          <ac:chgData name="Alex Wagner" userId="4532a6a5-31f4-4ddd-b6ba-a35878d8808d" providerId="ADAL" clId="{8BC79BC1-0DC1-40E4-8EB4-487BD95914A1}" dt="2022-11-10T04:24:47.985" v="25" actId="255"/>
          <ac:spMkLst>
            <pc:docMk/>
            <pc:sldMk cId="994490089" sldId="321"/>
            <ac:spMk id="6" creationId="{1621840F-FD66-6D4B-DC52-E5298992A4DA}"/>
          </ac:spMkLst>
        </pc:spChg>
      </pc:sldChg>
      <pc:sldChg chg="modSp mod">
        <pc:chgData name="Alex Wagner" userId="4532a6a5-31f4-4ddd-b6ba-a35878d8808d" providerId="ADAL" clId="{8BC79BC1-0DC1-40E4-8EB4-487BD95914A1}" dt="2022-11-10T04:25:10.604" v="28" actId="255"/>
        <pc:sldMkLst>
          <pc:docMk/>
          <pc:sldMk cId="4264355538" sldId="322"/>
        </pc:sldMkLst>
        <pc:spChg chg="mod">
          <ac:chgData name="Alex Wagner" userId="4532a6a5-31f4-4ddd-b6ba-a35878d8808d" providerId="ADAL" clId="{8BC79BC1-0DC1-40E4-8EB4-487BD95914A1}" dt="2022-11-10T04:25:06.504" v="27" actId="255"/>
          <ac:spMkLst>
            <pc:docMk/>
            <pc:sldMk cId="4264355538" sldId="322"/>
            <ac:spMk id="2" creationId="{14CBE77F-D19A-5361-90A6-58BBB4D14035}"/>
          </ac:spMkLst>
        </pc:spChg>
        <pc:spChg chg="mod">
          <ac:chgData name="Alex Wagner" userId="4532a6a5-31f4-4ddd-b6ba-a35878d8808d" providerId="ADAL" clId="{8BC79BC1-0DC1-40E4-8EB4-487BD95914A1}" dt="2022-11-10T04:25:10.604" v="28" actId="255"/>
          <ac:spMkLst>
            <pc:docMk/>
            <pc:sldMk cId="4264355538" sldId="322"/>
            <ac:spMk id="6" creationId="{1621840F-FD66-6D4B-DC52-E5298992A4DA}"/>
          </ac:spMkLst>
        </pc:spChg>
      </pc:sldChg>
      <pc:sldChg chg="modSp mod">
        <pc:chgData name="Alex Wagner" userId="4532a6a5-31f4-4ddd-b6ba-a35878d8808d" providerId="ADAL" clId="{8BC79BC1-0DC1-40E4-8EB4-487BD95914A1}" dt="2022-11-10T04:25:25.553" v="30" actId="255"/>
        <pc:sldMkLst>
          <pc:docMk/>
          <pc:sldMk cId="1104108106" sldId="323"/>
        </pc:sldMkLst>
        <pc:spChg chg="mod">
          <ac:chgData name="Alex Wagner" userId="4532a6a5-31f4-4ddd-b6ba-a35878d8808d" providerId="ADAL" clId="{8BC79BC1-0DC1-40E4-8EB4-487BD95914A1}" dt="2022-11-10T04:25:19.611" v="29" actId="255"/>
          <ac:spMkLst>
            <pc:docMk/>
            <pc:sldMk cId="1104108106" sldId="323"/>
            <ac:spMk id="2" creationId="{14CBE77F-D19A-5361-90A6-58BBB4D14035}"/>
          </ac:spMkLst>
        </pc:spChg>
        <pc:spChg chg="mod">
          <ac:chgData name="Alex Wagner" userId="4532a6a5-31f4-4ddd-b6ba-a35878d8808d" providerId="ADAL" clId="{8BC79BC1-0DC1-40E4-8EB4-487BD95914A1}" dt="2022-11-10T04:25:25.553" v="30" actId="255"/>
          <ac:spMkLst>
            <pc:docMk/>
            <pc:sldMk cId="1104108106" sldId="323"/>
            <ac:spMk id="6" creationId="{1621840F-FD66-6D4B-DC52-E5298992A4DA}"/>
          </ac:spMkLst>
        </pc:spChg>
      </pc:sldChg>
      <pc:sldChg chg="modSp mod">
        <pc:chgData name="Alex Wagner" userId="4532a6a5-31f4-4ddd-b6ba-a35878d8808d" providerId="ADAL" clId="{8BC79BC1-0DC1-40E4-8EB4-487BD95914A1}" dt="2022-11-10T04:25:37.588" v="31" actId="255"/>
        <pc:sldMkLst>
          <pc:docMk/>
          <pc:sldMk cId="3588787203" sldId="324"/>
        </pc:sldMkLst>
        <pc:spChg chg="mod">
          <ac:chgData name="Alex Wagner" userId="4532a6a5-31f4-4ddd-b6ba-a35878d8808d" providerId="ADAL" clId="{8BC79BC1-0DC1-40E4-8EB4-487BD95914A1}" dt="2022-11-10T04:24:18.202" v="22" actId="255"/>
          <ac:spMkLst>
            <pc:docMk/>
            <pc:sldMk cId="3588787203" sldId="324"/>
            <ac:spMk id="2" creationId="{14CBE77F-D19A-5361-90A6-58BBB4D14035}"/>
          </ac:spMkLst>
        </pc:spChg>
        <pc:spChg chg="mod">
          <ac:chgData name="Alex Wagner" userId="4532a6a5-31f4-4ddd-b6ba-a35878d8808d" providerId="ADAL" clId="{8BC79BC1-0DC1-40E4-8EB4-487BD95914A1}" dt="2022-11-10T04:25:37.588" v="31" actId="255"/>
          <ac:spMkLst>
            <pc:docMk/>
            <pc:sldMk cId="3588787203" sldId="324"/>
            <ac:spMk id="6" creationId="{1621840F-FD66-6D4B-DC52-E5298992A4DA}"/>
          </ac:spMkLst>
        </pc:spChg>
      </pc:sldChg>
      <pc:sldChg chg="modSp mod">
        <pc:chgData name="Alex Wagner" userId="4532a6a5-31f4-4ddd-b6ba-a35878d8808d" providerId="ADAL" clId="{8BC79BC1-0DC1-40E4-8EB4-487BD95914A1}" dt="2022-11-10T04:31:20.769" v="88" actId="255"/>
        <pc:sldMkLst>
          <pc:docMk/>
          <pc:sldMk cId="3217704474" sldId="325"/>
        </pc:sldMkLst>
        <pc:spChg chg="mod">
          <ac:chgData name="Alex Wagner" userId="4532a6a5-31f4-4ddd-b6ba-a35878d8808d" providerId="ADAL" clId="{8BC79BC1-0DC1-40E4-8EB4-487BD95914A1}" dt="2022-11-10T04:23:29.880" v="17" actId="255"/>
          <ac:spMkLst>
            <pc:docMk/>
            <pc:sldMk cId="3217704474" sldId="325"/>
            <ac:spMk id="2" creationId="{14F65C96-47B1-4E0F-8BD5-3E8761DDE66F}"/>
          </ac:spMkLst>
        </pc:spChg>
        <pc:spChg chg="mod">
          <ac:chgData name="Alex Wagner" userId="4532a6a5-31f4-4ddd-b6ba-a35878d8808d" providerId="ADAL" clId="{8BC79BC1-0DC1-40E4-8EB4-487BD95914A1}" dt="2022-11-10T04:31:06.114" v="85" actId="255"/>
          <ac:spMkLst>
            <pc:docMk/>
            <pc:sldMk cId="3217704474" sldId="325"/>
            <ac:spMk id="4" creationId="{5F49237E-2349-B0F4-ECFA-7C0E82707F7C}"/>
          </ac:spMkLst>
        </pc:spChg>
        <pc:spChg chg="mod">
          <ac:chgData name="Alex Wagner" userId="4532a6a5-31f4-4ddd-b6ba-a35878d8808d" providerId="ADAL" clId="{8BC79BC1-0DC1-40E4-8EB4-487BD95914A1}" dt="2022-11-10T04:31:10.389" v="86" actId="255"/>
          <ac:spMkLst>
            <pc:docMk/>
            <pc:sldMk cId="3217704474" sldId="325"/>
            <ac:spMk id="5" creationId="{2D654284-BA6D-05DB-EEF1-7BD2C33F8834}"/>
          </ac:spMkLst>
        </pc:spChg>
        <pc:spChg chg="mod">
          <ac:chgData name="Alex Wagner" userId="4532a6a5-31f4-4ddd-b6ba-a35878d8808d" providerId="ADAL" clId="{8BC79BC1-0DC1-40E4-8EB4-487BD95914A1}" dt="2022-11-10T04:31:20.769" v="88" actId="255"/>
          <ac:spMkLst>
            <pc:docMk/>
            <pc:sldMk cId="3217704474" sldId="325"/>
            <ac:spMk id="6" creationId="{D368B73F-7C59-7C48-BFB4-373BFF54AE8F}"/>
          </ac:spMkLst>
        </pc:spChg>
        <pc:spChg chg="mod">
          <ac:chgData name="Alex Wagner" userId="4532a6a5-31f4-4ddd-b6ba-a35878d8808d" providerId="ADAL" clId="{8BC79BC1-0DC1-40E4-8EB4-487BD95914A1}" dt="2022-11-10T04:31:20.769" v="88" actId="255"/>
          <ac:spMkLst>
            <pc:docMk/>
            <pc:sldMk cId="3217704474" sldId="325"/>
            <ac:spMk id="8" creationId="{477382BC-F963-F2E5-C986-F3DAC8B5F7AF}"/>
          </ac:spMkLst>
        </pc:spChg>
      </pc:sldChg>
      <pc:sldChg chg="modSp mod">
        <pc:chgData name="Alex Wagner" userId="4532a6a5-31f4-4ddd-b6ba-a35878d8808d" providerId="ADAL" clId="{8BC79BC1-0DC1-40E4-8EB4-487BD95914A1}" dt="2022-11-10T04:26:02.615" v="34" actId="255"/>
        <pc:sldMkLst>
          <pc:docMk/>
          <pc:sldMk cId="2265550171" sldId="326"/>
        </pc:sldMkLst>
        <pc:spChg chg="mod">
          <ac:chgData name="Alex Wagner" userId="4532a6a5-31f4-4ddd-b6ba-a35878d8808d" providerId="ADAL" clId="{8BC79BC1-0DC1-40E4-8EB4-487BD95914A1}" dt="2022-11-10T04:25:57.658" v="33" actId="255"/>
          <ac:spMkLst>
            <pc:docMk/>
            <pc:sldMk cId="2265550171" sldId="326"/>
            <ac:spMk id="2" creationId="{14CBE77F-D19A-5361-90A6-58BBB4D14035}"/>
          </ac:spMkLst>
        </pc:spChg>
        <pc:spChg chg="mod">
          <ac:chgData name="Alex Wagner" userId="4532a6a5-31f4-4ddd-b6ba-a35878d8808d" providerId="ADAL" clId="{8BC79BC1-0DC1-40E4-8EB4-487BD95914A1}" dt="2022-11-10T04:26:02.615" v="34" actId="255"/>
          <ac:spMkLst>
            <pc:docMk/>
            <pc:sldMk cId="2265550171" sldId="326"/>
            <ac:spMk id="6" creationId="{1621840F-FD66-6D4B-DC52-E5298992A4DA}"/>
          </ac:spMkLst>
        </pc:spChg>
      </pc:sldChg>
      <pc:sldChg chg="modSp mod">
        <pc:chgData name="Alex Wagner" userId="4532a6a5-31f4-4ddd-b6ba-a35878d8808d" providerId="ADAL" clId="{8BC79BC1-0DC1-40E4-8EB4-487BD95914A1}" dt="2022-11-10T04:30:45.201" v="82" actId="2711"/>
        <pc:sldMkLst>
          <pc:docMk/>
          <pc:sldMk cId="2111751297" sldId="327"/>
        </pc:sldMkLst>
        <pc:spChg chg="mod">
          <ac:chgData name="Alex Wagner" userId="4532a6a5-31f4-4ddd-b6ba-a35878d8808d" providerId="ADAL" clId="{8BC79BC1-0DC1-40E4-8EB4-487BD95914A1}" dt="2022-11-10T04:26:11.522" v="36" actId="255"/>
          <ac:spMkLst>
            <pc:docMk/>
            <pc:sldMk cId="2111751297" sldId="327"/>
            <ac:spMk id="2" creationId="{14F65C96-47B1-4E0F-8BD5-3E8761DDE66F}"/>
          </ac:spMkLst>
        </pc:spChg>
        <pc:spChg chg="mod">
          <ac:chgData name="Alex Wagner" userId="4532a6a5-31f4-4ddd-b6ba-a35878d8808d" providerId="ADAL" clId="{8BC79BC1-0DC1-40E4-8EB4-487BD95914A1}" dt="2022-11-10T04:30:32.120" v="80" actId="2711"/>
          <ac:spMkLst>
            <pc:docMk/>
            <pc:sldMk cId="2111751297" sldId="327"/>
            <ac:spMk id="4" creationId="{5F49237E-2349-B0F4-ECFA-7C0E82707F7C}"/>
          </ac:spMkLst>
        </pc:spChg>
        <pc:spChg chg="mod">
          <ac:chgData name="Alex Wagner" userId="4532a6a5-31f4-4ddd-b6ba-a35878d8808d" providerId="ADAL" clId="{8BC79BC1-0DC1-40E4-8EB4-487BD95914A1}" dt="2022-11-10T04:30:39.449" v="81" actId="2711"/>
          <ac:spMkLst>
            <pc:docMk/>
            <pc:sldMk cId="2111751297" sldId="327"/>
            <ac:spMk id="5" creationId="{2D654284-BA6D-05DB-EEF1-7BD2C33F8834}"/>
          </ac:spMkLst>
        </pc:spChg>
        <pc:spChg chg="mod">
          <ac:chgData name="Alex Wagner" userId="4532a6a5-31f4-4ddd-b6ba-a35878d8808d" providerId="ADAL" clId="{8BC79BC1-0DC1-40E4-8EB4-487BD95914A1}" dt="2022-11-10T04:30:45.201" v="82" actId="2711"/>
          <ac:spMkLst>
            <pc:docMk/>
            <pc:sldMk cId="2111751297" sldId="327"/>
            <ac:spMk id="6" creationId="{D368B73F-7C59-7C48-BFB4-373BFF54AE8F}"/>
          </ac:spMkLst>
        </pc:spChg>
      </pc:sldChg>
      <pc:sldChg chg="modSp mod">
        <pc:chgData name="Alex Wagner" userId="4532a6a5-31f4-4ddd-b6ba-a35878d8808d" providerId="ADAL" clId="{8BC79BC1-0DC1-40E4-8EB4-487BD95914A1}" dt="2022-11-10T04:26:21.358" v="38" actId="255"/>
        <pc:sldMkLst>
          <pc:docMk/>
          <pc:sldMk cId="3218150034" sldId="328"/>
        </pc:sldMkLst>
        <pc:spChg chg="mod">
          <ac:chgData name="Alex Wagner" userId="4532a6a5-31f4-4ddd-b6ba-a35878d8808d" providerId="ADAL" clId="{8BC79BC1-0DC1-40E4-8EB4-487BD95914A1}" dt="2022-11-10T04:26:21.358" v="38" actId="255"/>
          <ac:spMkLst>
            <pc:docMk/>
            <pc:sldMk cId="3218150034" sldId="328"/>
            <ac:spMk id="2" creationId="{14CBE77F-D19A-5361-90A6-58BBB4D14035}"/>
          </ac:spMkLst>
        </pc:spChg>
      </pc:sldChg>
      <pc:sldChg chg="modSp mod">
        <pc:chgData name="Alex Wagner" userId="4532a6a5-31f4-4ddd-b6ba-a35878d8808d" providerId="ADAL" clId="{8BC79BC1-0DC1-40E4-8EB4-487BD95914A1}" dt="2022-11-10T04:26:35.309" v="40" actId="255"/>
        <pc:sldMkLst>
          <pc:docMk/>
          <pc:sldMk cId="1884745782" sldId="329"/>
        </pc:sldMkLst>
        <pc:spChg chg="mod">
          <ac:chgData name="Alex Wagner" userId="4532a6a5-31f4-4ddd-b6ba-a35878d8808d" providerId="ADAL" clId="{8BC79BC1-0DC1-40E4-8EB4-487BD95914A1}" dt="2022-11-10T04:26:35.309" v="40" actId="255"/>
          <ac:spMkLst>
            <pc:docMk/>
            <pc:sldMk cId="1884745782" sldId="329"/>
            <ac:spMk id="2" creationId="{14CBE77F-D19A-5361-90A6-58BBB4D14035}"/>
          </ac:spMkLst>
        </pc:spChg>
      </pc:sldChg>
      <pc:sldChg chg="modSp mod">
        <pc:chgData name="Alex Wagner" userId="4532a6a5-31f4-4ddd-b6ba-a35878d8808d" providerId="ADAL" clId="{8BC79BC1-0DC1-40E4-8EB4-487BD95914A1}" dt="2022-11-10T04:26:50.290" v="42" actId="255"/>
        <pc:sldMkLst>
          <pc:docMk/>
          <pc:sldMk cId="1572517111" sldId="330"/>
        </pc:sldMkLst>
        <pc:spChg chg="mod">
          <ac:chgData name="Alex Wagner" userId="4532a6a5-31f4-4ddd-b6ba-a35878d8808d" providerId="ADAL" clId="{8BC79BC1-0DC1-40E4-8EB4-487BD95914A1}" dt="2022-11-10T04:26:50.290" v="42" actId="255"/>
          <ac:spMkLst>
            <pc:docMk/>
            <pc:sldMk cId="1572517111" sldId="330"/>
            <ac:spMk id="2" creationId="{14CBE77F-D19A-5361-90A6-58BBB4D14035}"/>
          </ac:spMkLst>
        </pc:spChg>
      </pc:sldChg>
      <pc:sldChg chg="modSp mod">
        <pc:chgData name="Alex Wagner" userId="4532a6a5-31f4-4ddd-b6ba-a35878d8808d" providerId="ADAL" clId="{8BC79BC1-0DC1-40E4-8EB4-487BD95914A1}" dt="2022-11-10T04:30:24.660" v="79" actId="255"/>
        <pc:sldMkLst>
          <pc:docMk/>
          <pc:sldMk cId="3414865537" sldId="331"/>
        </pc:sldMkLst>
        <pc:spChg chg="mod">
          <ac:chgData name="Alex Wagner" userId="4532a6a5-31f4-4ddd-b6ba-a35878d8808d" providerId="ADAL" clId="{8BC79BC1-0DC1-40E4-8EB4-487BD95914A1}" dt="2022-11-10T04:27:01.565" v="44" actId="255"/>
          <ac:spMkLst>
            <pc:docMk/>
            <pc:sldMk cId="3414865537" sldId="331"/>
            <ac:spMk id="2" creationId="{14F65C96-47B1-4E0F-8BD5-3E8761DDE66F}"/>
          </ac:spMkLst>
        </pc:spChg>
        <pc:spChg chg="mod">
          <ac:chgData name="Alex Wagner" userId="4532a6a5-31f4-4ddd-b6ba-a35878d8808d" providerId="ADAL" clId="{8BC79BC1-0DC1-40E4-8EB4-487BD95914A1}" dt="2022-11-10T04:30:17.538" v="77" actId="255"/>
          <ac:spMkLst>
            <pc:docMk/>
            <pc:sldMk cId="3414865537" sldId="331"/>
            <ac:spMk id="4" creationId="{5F49237E-2349-B0F4-ECFA-7C0E82707F7C}"/>
          </ac:spMkLst>
        </pc:spChg>
        <pc:spChg chg="mod">
          <ac:chgData name="Alex Wagner" userId="4532a6a5-31f4-4ddd-b6ba-a35878d8808d" providerId="ADAL" clId="{8BC79BC1-0DC1-40E4-8EB4-487BD95914A1}" dt="2022-11-10T04:30:13.084" v="76" actId="255"/>
          <ac:spMkLst>
            <pc:docMk/>
            <pc:sldMk cId="3414865537" sldId="331"/>
            <ac:spMk id="5" creationId="{2D654284-BA6D-05DB-EEF1-7BD2C33F8834}"/>
          </ac:spMkLst>
        </pc:spChg>
        <pc:spChg chg="mod">
          <ac:chgData name="Alex Wagner" userId="4532a6a5-31f4-4ddd-b6ba-a35878d8808d" providerId="ADAL" clId="{8BC79BC1-0DC1-40E4-8EB4-487BD95914A1}" dt="2022-11-10T04:30:24.660" v="79" actId="255"/>
          <ac:spMkLst>
            <pc:docMk/>
            <pc:sldMk cId="3414865537" sldId="331"/>
            <ac:spMk id="6" creationId="{D368B73F-7C59-7C48-BFB4-373BFF54AE8F}"/>
          </ac:spMkLst>
        </pc:spChg>
      </pc:sldChg>
      <pc:sldChg chg="modSp mod">
        <pc:chgData name="Alex Wagner" userId="4532a6a5-31f4-4ddd-b6ba-a35878d8808d" providerId="ADAL" clId="{8BC79BC1-0DC1-40E4-8EB4-487BD95914A1}" dt="2022-11-10T04:27:08.951" v="46" actId="255"/>
        <pc:sldMkLst>
          <pc:docMk/>
          <pc:sldMk cId="2554300429" sldId="332"/>
        </pc:sldMkLst>
        <pc:spChg chg="mod">
          <ac:chgData name="Alex Wagner" userId="4532a6a5-31f4-4ddd-b6ba-a35878d8808d" providerId="ADAL" clId="{8BC79BC1-0DC1-40E4-8EB4-487BD95914A1}" dt="2022-11-10T04:27:08.951" v="46" actId="255"/>
          <ac:spMkLst>
            <pc:docMk/>
            <pc:sldMk cId="2554300429" sldId="332"/>
            <ac:spMk id="2" creationId="{14CBE77F-D19A-5361-90A6-58BBB4D14035}"/>
          </ac:spMkLst>
        </pc:spChg>
      </pc:sldChg>
      <pc:sldChg chg="modSp mod">
        <pc:chgData name="Alex Wagner" userId="4532a6a5-31f4-4ddd-b6ba-a35878d8808d" providerId="ADAL" clId="{8BC79BC1-0DC1-40E4-8EB4-487BD95914A1}" dt="2022-11-10T04:27:17.399" v="47" actId="2711"/>
        <pc:sldMkLst>
          <pc:docMk/>
          <pc:sldMk cId="1561566604" sldId="333"/>
        </pc:sldMkLst>
        <pc:spChg chg="mod">
          <ac:chgData name="Alex Wagner" userId="4532a6a5-31f4-4ddd-b6ba-a35878d8808d" providerId="ADAL" clId="{8BC79BC1-0DC1-40E4-8EB4-487BD95914A1}" dt="2022-11-10T04:27:17.399" v="47" actId="2711"/>
          <ac:spMkLst>
            <pc:docMk/>
            <pc:sldMk cId="1561566604" sldId="333"/>
            <ac:spMk id="2" creationId="{14CBE77F-D19A-5361-90A6-58BBB4D14035}"/>
          </ac:spMkLst>
        </pc:spChg>
      </pc:sldChg>
      <pc:sldChg chg="modSp mod">
        <pc:chgData name="Alex Wagner" userId="4532a6a5-31f4-4ddd-b6ba-a35878d8808d" providerId="ADAL" clId="{8BC79BC1-0DC1-40E4-8EB4-487BD95914A1}" dt="2022-11-10T04:27:36.187" v="51" actId="255"/>
        <pc:sldMkLst>
          <pc:docMk/>
          <pc:sldMk cId="3419863434" sldId="334"/>
        </pc:sldMkLst>
        <pc:spChg chg="mod">
          <ac:chgData name="Alex Wagner" userId="4532a6a5-31f4-4ddd-b6ba-a35878d8808d" providerId="ADAL" clId="{8BC79BC1-0DC1-40E4-8EB4-487BD95914A1}" dt="2022-11-10T04:27:36.187" v="51" actId="255"/>
          <ac:spMkLst>
            <pc:docMk/>
            <pc:sldMk cId="3419863434" sldId="334"/>
            <ac:spMk id="2" creationId="{14CBE77F-D19A-5361-90A6-58BBB4D14035}"/>
          </ac:spMkLst>
        </pc:spChg>
      </pc:sldChg>
      <pc:sldChg chg="modSp mod">
        <pc:chgData name="Alex Wagner" userId="4532a6a5-31f4-4ddd-b6ba-a35878d8808d" providerId="ADAL" clId="{8BC79BC1-0DC1-40E4-8EB4-487BD95914A1}" dt="2022-11-10T04:29:54.826" v="73" actId="2711"/>
        <pc:sldMkLst>
          <pc:docMk/>
          <pc:sldMk cId="2032498976" sldId="335"/>
        </pc:sldMkLst>
        <pc:spChg chg="mod">
          <ac:chgData name="Alex Wagner" userId="4532a6a5-31f4-4ddd-b6ba-a35878d8808d" providerId="ADAL" clId="{8BC79BC1-0DC1-40E4-8EB4-487BD95914A1}" dt="2022-11-10T04:27:27.957" v="49" actId="255"/>
          <ac:spMkLst>
            <pc:docMk/>
            <pc:sldMk cId="2032498976" sldId="335"/>
            <ac:spMk id="2" creationId="{14F65C96-47B1-4E0F-8BD5-3E8761DDE66F}"/>
          </ac:spMkLst>
        </pc:spChg>
        <pc:spChg chg="mod">
          <ac:chgData name="Alex Wagner" userId="4532a6a5-31f4-4ddd-b6ba-a35878d8808d" providerId="ADAL" clId="{8BC79BC1-0DC1-40E4-8EB4-487BD95914A1}" dt="2022-11-10T04:29:43.491" v="71" actId="2711"/>
          <ac:spMkLst>
            <pc:docMk/>
            <pc:sldMk cId="2032498976" sldId="335"/>
            <ac:spMk id="4" creationId="{5F49237E-2349-B0F4-ECFA-7C0E82707F7C}"/>
          </ac:spMkLst>
        </pc:spChg>
        <pc:spChg chg="mod">
          <ac:chgData name="Alex Wagner" userId="4532a6a5-31f4-4ddd-b6ba-a35878d8808d" providerId="ADAL" clId="{8BC79BC1-0DC1-40E4-8EB4-487BD95914A1}" dt="2022-11-10T04:29:49.260" v="72" actId="2711"/>
          <ac:spMkLst>
            <pc:docMk/>
            <pc:sldMk cId="2032498976" sldId="335"/>
            <ac:spMk id="5" creationId="{2D654284-BA6D-05DB-EEF1-7BD2C33F8834}"/>
          </ac:spMkLst>
        </pc:spChg>
        <pc:spChg chg="mod">
          <ac:chgData name="Alex Wagner" userId="4532a6a5-31f4-4ddd-b6ba-a35878d8808d" providerId="ADAL" clId="{8BC79BC1-0DC1-40E4-8EB4-487BD95914A1}" dt="2022-11-10T04:29:54.826" v="73" actId="2711"/>
          <ac:spMkLst>
            <pc:docMk/>
            <pc:sldMk cId="2032498976" sldId="335"/>
            <ac:spMk id="6" creationId="{D368B73F-7C59-7C48-BFB4-373BFF54AE8F}"/>
          </ac:spMkLst>
        </pc:spChg>
      </pc:sldChg>
      <pc:sldChg chg="modSp mod">
        <pc:chgData name="Alex Wagner" userId="4532a6a5-31f4-4ddd-b6ba-a35878d8808d" providerId="ADAL" clId="{8BC79BC1-0DC1-40E4-8EB4-487BD95914A1}" dt="2022-11-10T04:27:45.737" v="53" actId="255"/>
        <pc:sldMkLst>
          <pc:docMk/>
          <pc:sldMk cId="3932316512" sldId="336"/>
        </pc:sldMkLst>
        <pc:spChg chg="mod">
          <ac:chgData name="Alex Wagner" userId="4532a6a5-31f4-4ddd-b6ba-a35878d8808d" providerId="ADAL" clId="{8BC79BC1-0DC1-40E4-8EB4-487BD95914A1}" dt="2022-11-10T04:27:45.737" v="53" actId="255"/>
          <ac:spMkLst>
            <pc:docMk/>
            <pc:sldMk cId="3932316512" sldId="336"/>
            <ac:spMk id="2" creationId="{14CBE77F-D19A-5361-90A6-58BBB4D14035}"/>
          </ac:spMkLst>
        </pc:spChg>
      </pc:sldChg>
      <pc:sldChg chg="modSp mod">
        <pc:chgData name="Alex Wagner" userId="4532a6a5-31f4-4ddd-b6ba-a35878d8808d" providerId="ADAL" clId="{8BC79BC1-0DC1-40E4-8EB4-487BD95914A1}" dt="2022-11-10T04:29:35.664" v="70" actId="2711"/>
        <pc:sldMkLst>
          <pc:docMk/>
          <pc:sldMk cId="2078165081" sldId="337"/>
        </pc:sldMkLst>
        <pc:spChg chg="mod">
          <ac:chgData name="Alex Wagner" userId="4532a6a5-31f4-4ddd-b6ba-a35878d8808d" providerId="ADAL" clId="{8BC79BC1-0DC1-40E4-8EB4-487BD95914A1}" dt="2022-11-10T04:27:55.190" v="55" actId="255"/>
          <ac:spMkLst>
            <pc:docMk/>
            <pc:sldMk cId="2078165081" sldId="337"/>
            <ac:spMk id="2" creationId="{14F65C96-47B1-4E0F-8BD5-3E8761DDE66F}"/>
          </ac:spMkLst>
        </pc:spChg>
        <pc:spChg chg="mod">
          <ac:chgData name="Alex Wagner" userId="4532a6a5-31f4-4ddd-b6ba-a35878d8808d" providerId="ADAL" clId="{8BC79BC1-0DC1-40E4-8EB4-487BD95914A1}" dt="2022-11-10T04:29:16.412" v="68" actId="2711"/>
          <ac:spMkLst>
            <pc:docMk/>
            <pc:sldMk cId="2078165081" sldId="337"/>
            <ac:spMk id="4" creationId="{5F49237E-2349-B0F4-ECFA-7C0E82707F7C}"/>
          </ac:spMkLst>
        </pc:spChg>
        <pc:spChg chg="mod">
          <ac:chgData name="Alex Wagner" userId="4532a6a5-31f4-4ddd-b6ba-a35878d8808d" providerId="ADAL" clId="{8BC79BC1-0DC1-40E4-8EB4-487BD95914A1}" dt="2022-11-10T04:29:23.255" v="69" actId="2711"/>
          <ac:spMkLst>
            <pc:docMk/>
            <pc:sldMk cId="2078165081" sldId="337"/>
            <ac:spMk id="5" creationId="{2D654284-BA6D-05DB-EEF1-7BD2C33F8834}"/>
          </ac:spMkLst>
        </pc:spChg>
        <pc:spChg chg="mod">
          <ac:chgData name="Alex Wagner" userId="4532a6a5-31f4-4ddd-b6ba-a35878d8808d" providerId="ADAL" clId="{8BC79BC1-0DC1-40E4-8EB4-487BD95914A1}" dt="2022-11-10T04:29:35.664" v="70" actId="2711"/>
          <ac:spMkLst>
            <pc:docMk/>
            <pc:sldMk cId="2078165081" sldId="337"/>
            <ac:spMk id="6" creationId="{D368B73F-7C59-7C48-BFB4-373BFF54AE8F}"/>
          </ac:spMkLst>
        </pc:spChg>
      </pc:sldChg>
      <pc:sldChg chg="modSp mod">
        <pc:chgData name="Alex Wagner" userId="4532a6a5-31f4-4ddd-b6ba-a35878d8808d" providerId="ADAL" clId="{8BC79BC1-0DC1-40E4-8EB4-487BD95914A1}" dt="2022-11-10T04:28:06.683" v="57" actId="255"/>
        <pc:sldMkLst>
          <pc:docMk/>
          <pc:sldMk cId="920634265" sldId="338"/>
        </pc:sldMkLst>
        <pc:spChg chg="mod">
          <ac:chgData name="Alex Wagner" userId="4532a6a5-31f4-4ddd-b6ba-a35878d8808d" providerId="ADAL" clId="{8BC79BC1-0DC1-40E4-8EB4-487BD95914A1}" dt="2022-11-10T04:28:06.683" v="57" actId="255"/>
          <ac:spMkLst>
            <pc:docMk/>
            <pc:sldMk cId="920634265" sldId="338"/>
            <ac:spMk id="2" creationId="{14CBE77F-D19A-5361-90A6-58BBB4D14035}"/>
          </ac:spMkLst>
        </pc:spChg>
      </pc:sldChg>
      <pc:sldChg chg="modSp mod">
        <pc:chgData name="Alex Wagner" userId="4532a6a5-31f4-4ddd-b6ba-a35878d8808d" providerId="ADAL" clId="{8BC79BC1-0DC1-40E4-8EB4-487BD95914A1}" dt="2022-11-10T04:28:23.823" v="60" actId="20577"/>
        <pc:sldMkLst>
          <pc:docMk/>
          <pc:sldMk cId="2777628105" sldId="339"/>
        </pc:sldMkLst>
        <pc:spChg chg="mod">
          <ac:chgData name="Alex Wagner" userId="4532a6a5-31f4-4ddd-b6ba-a35878d8808d" providerId="ADAL" clId="{8BC79BC1-0DC1-40E4-8EB4-487BD95914A1}" dt="2022-11-10T04:28:17.445" v="59" actId="255"/>
          <ac:spMkLst>
            <pc:docMk/>
            <pc:sldMk cId="2777628105" sldId="339"/>
            <ac:spMk id="2" creationId="{14CBE77F-D19A-5361-90A6-58BBB4D14035}"/>
          </ac:spMkLst>
        </pc:spChg>
        <pc:spChg chg="mod">
          <ac:chgData name="Alex Wagner" userId="4532a6a5-31f4-4ddd-b6ba-a35878d8808d" providerId="ADAL" clId="{8BC79BC1-0DC1-40E4-8EB4-487BD95914A1}" dt="2022-11-10T04:28:23.823" v="60" actId="20577"/>
          <ac:spMkLst>
            <pc:docMk/>
            <pc:sldMk cId="2777628105" sldId="339"/>
            <ac:spMk id="5" creationId="{B7464412-24D0-6BA0-DB4F-425F73594BE2}"/>
          </ac:spMkLst>
        </pc:spChg>
      </pc:sldChg>
      <pc:sldChg chg="modSp mod">
        <pc:chgData name="Alex Wagner" userId="4532a6a5-31f4-4ddd-b6ba-a35878d8808d" providerId="ADAL" clId="{8BC79BC1-0DC1-40E4-8EB4-487BD95914A1}" dt="2022-11-10T04:29:08.053" v="67" actId="255"/>
        <pc:sldMkLst>
          <pc:docMk/>
          <pc:sldMk cId="1236590398" sldId="340"/>
        </pc:sldMkLst>
        <pc:spChg chg="mod">
          <ac:chgData name="Alex Wagner" userId="4532a6a5-31f4-4ddd-b6ba-a35878d8808d" providerId="ADAL" clId="{8BC79BC1-0DC1-40E4-8EB4-487BD95914A1}" dt="2022-11-10T04:28:36.907" v="62" actId="255"/>
          <ac:spMkLst>
            <pc:docMk/>
            <pc:sldMk cId="1236590398" sldId="340"/>
            <ac:spMk id="2" creationId="{14CBE77F-D19A-5361-90A6-58BBB4D14035}"/>
          </ac:spMkLst>
        </pc:spChg>
        <pc:spChg chg="mod">
          <ac:chgData name="Alex Wagner" userId="4532a6a5-31f4-4ddd-b6ba-a35878d8808d" providerId="ADAL" clId="{8BC79BC1-0DC1-40E4-8EB4-487BD95914A1}" dt="2022-11-10T04:28:51.958" v="64" actId="255"/>
          <ac:spMkLst>
            <pc:docMk/>
            <pc:sldMk cId="1236590398" sldId="340"/>
            <ac:spMk id="5" creationId="{124C3CA6-F50E-ACC1-C5E4-A36CBAA6E276}"/>
          </ac:spMkLst>
        </pc:spChg>
        <pc:spChg chg="mod">
          <ac:chgData name="Alex Wagner" userId="4532a6a5-31f4-4ddd-b6ba-a35878d8808d" providerId="ADAL" clId="{8BC79BC1-0DC1-40E4-8EB4-487BD95914A1}" dt="2022-11-10T04:29:00.573" v="66" actId="255"/>
          <ac:spMkLst>
            <pc:docMk/>
            <pc:sldMk cId="1236590398" sldId="340"/>
            <ac:spMk id="22" creationId="{EBF69267-3BE1-0E8A-E44A-7ADFE7983BDA}"/>
          </ac:spMkLst>
        </pc:spChg>
        <pc:spChg chg="mod">
          <ac:chgData name="Alex Wagner" userId="4532a6a5-31f4-4ddd-b6ba-a35878d8808d" providerId="ADAL" clId="{8BC79BC1-0DC1-40E4-8EB4-487BD95914A1}" dt="2022-11-10T04:29:08.053" v="67" actId="255"/>
          <ac:spMkLst>
            <pc:docMk/>
            <pc:sldMk cId="1236590398" sldId="340"/>
            <ac:spMk id="34" creationId="{EA902F48-40B9-936F-BCBB-8B6E7A6EB6E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7473B-2C7D-41F5-835B-C6C4F2D9471D}"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2338BD-E7FF-4259-ABEF-50C9ACD37513}" type="slidenum">
              <a:rPr lang="en-US" smtClean="0"/>
              <a:t>‹#›</a:t>
            </a:fld>
            <a:endParaRPr lang="en-US"/>
          </a:p>
        </p:txBody>
      </p:sp>
    </p:spTree>
    <p:extLst>
      <p:ext uri="{BB962C8B-B14F-4D97-AF65-F5344CB8AC3E}">
        <p14:creationId xmlns:p14="http://schemas.microsoft.com/office/powerpoint/2010/main" val="1103579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of course go into more detail about what exactly Geodesic is, but this is it in a nutshell.</a:t>
            </a:r>
          </a:p>
        </p:txBody>
      </p:sp>
      <p:sp>
        <p:nvSpPr>
          <p:cNvPr id="4" name="Slide Number Placeholder 3"/>
          <p:cNvSpPr>
            <a:spLocks noGrp="1"/>
          </p:cNvSpPr>
          <p:nvPr>
            <p:ph type="sldNum" sz="quarter" idx="5"/>
          </p:nvPr>
        </p:nvSpPr>
        <p:spPr/>
        <p:txBody>
          <a:bodyPr/>
          <a:lstStyle/>
          <a:p>
            <a:fld id="{A72338BD-E7FF-4259-ABEF-50C9ACD37513}" type="slidenum">
              <a:rPr lang="en-US" smtClean="0"/>
              <a:t>2</a:t>
            </a:fld>
            <a:endParaRPr lang="en-US"/>
          </a:p>
        </p:txBody>
      </p:sp>
    </p:spTree>
    <p:extLst>
      <p:ext uri="{BB962C8B-B14F-4D97-AF65-F5344CB8AC3E}">
        <p14:creationId xmlns:p14="http://schemas.microsoft.com/office/powerpoint/2010/main" val="1988218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Essentially, disparate APIs and data sources are much less of an issue. I don’t need to work as much about where the data is, as long as there’s a usable service that exposes it. </a:t>
            </a:r>
          </a:p>
        </p:txBody>
      </p:sp>
      <p:sp>
        <p:nvSpPr>
          <p:cNvPr id="4" name="Slide Number Placeholder 3"/>
          <p:cNvSpPr>
            <a:spLocks noGrp="1"/>
          </p:cNvSpPr>
          <p:nvPr>
            <p:ph type="sldNum" sz="quarter" idx="5"/>
          </p:nvPr>
        </p:nvSpPr>
        <p:spPr/>
        <p:txBody>
          <a:bodyPr/>
          <a:lstStyle/>
          <a:p>
            <a:fld id="{A72338BD-E7FF-4259-ABEF-50C9ACD37513}" type="slidenum">
              <a:rPr lang="en-US" smtClean="0"/>
              <a:t>14</a:t>
            </a:fld>
            <a:endParaRPr lang="en-US"/>
          </a:p>
        </p:txBody>
      </p:sp>
    </p:spTree>
    <p:extLst>
      <p:ext uri="{BB962C8B-B14F-4D97-AF65-F5344CB8AC3E}">
        <p14:creationId xmlns:p14="http://schemas.microsoft.com/office/powerpoint/2010/main" val="619499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I’m going to tell you about the workflow of using the Geodesic platform and the services I just described. It all starts with a question.</a:t>
            </a:r>
          </a:p>
        </p:txBody>
      </p:sp>
      <p:sp>
        <p:nvSpPr>
          <p:cNvPr id="4" name="Slide Number Placeholder 3"/>
          <p:cNvSpPr>
            <a:spLocks noGrp="1"/>
          </p:cNvSpPr>
          <p:nvPr>
            <p:ph type="sldNum" sz="quarter" idx="5"/>
          </p:nvPr>
        </p:nvSpPr>
        <p:spPr/>
        <p:txBody>
          <a:bodyPr/>
          <a:lstStyle/>
          <a:p>
            <a:fld id="{A72338BD-E7FF-4259-ABEF-50C9ACD37513}" type="slidenum">
              <a:rPr lang="en-US" smtClean="0"/>
              <a:t>17</a:t>
            </a:fld>
            <a:endParaRPr lang="en-US"/>
          </a:p>
        </p:txBody>
      </p:sp>
    </p:spTree>
    <p:extLst>
      <p:ext uri="{BB962C8B-B14F-4D97-AF65-F5344CB8AC3E}">
        <p14:creationId xmlns:p14="http://schemas.microsoft.com/office/powerpoint/2010/main" val="814273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I’m going to tell you about the workflow of using the Geodesic platform and the services I just described. It all starts with a question.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2338BD-E7FF-4259-ABEF-50C9ACD375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2045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I’m going to tell you about the workflow of using the Geodesic platform and the services I just described. It all starts with a question.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2338BD-E7FF-4259-ABEF-50C9ACD375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9212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I’m going to tell you about the workflow of using the Geodesic platform and the services I just described. It all starts with a question.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2338BD-E7FF-4259-ABEF-50C9ACD375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0042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I’m going to tell you about the workflow of using the Geodesic platform and the services I just described. It all starts with a question.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2338BD-E7FF-4259-ABEF-50C9ACD375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1300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I’m going to tell you about the workflow of using the Geodesic platform and the services I just described. It all starts with a question.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2338BD-E7FF-4259-ABEF-50C9ACD375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1511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I’m going to tell you about the workflow of using the Geodesic platform and the services I just described. It all starts with a question.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2338BD-E7FF-4259-ABEF-50C9ACD375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613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Geodesic is cloud native and designed to scale. It’s built on a decentralized data model, meaning we don’t have to own petabytes of data to make it usable. Spatiotemporal data is hard, we try to simplify that. Today, I’m going to show you how we work with data in the geodesic platform. </a:t>
            </a:r>
          </a:p>
        </p:txBody>
      </p:sp>
      <p:sp>
        <p:nvSpPr>
          <p:cNvPr id="4" name="Slide Number Placeholder 3"/>
          <p:cNvSpPr>
            <a:spLocks noGrp="1"/>
          </p:cNvSpPr>
          <p:nvPr>
            <p:ph type="sldNum" sz="quarter" idx="5"/>
          </p:nvPr>
        </p:nvSpPr>
        <p:spPr/>
        <p:txBody>
          <a:bodyPr/>
          <a:lstStyle/>
          <a:p>
            <a:fld id="{A72338BD-E7FF-4259-ABEF-50C9ACD37513}" type="slidenum">
              <a:rPr lang="en-US" smtClean="0"/>
              <a:t>3</a:t>
            </a:fld>
            <a:endParaRPr lang="en-US"/>
          </a:p>
        </p:txBody>
      </p:sp>
    </p:spTree>
    <p:extLst>
      <p:ext uri="{BB962C8B-B14F-4D97-AF65-F5344CB8AC3E}">
        <p14:creationId xmlns:p14="http://schemas.microsoft.com/office/powerpoint/2010/main" val="1936135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Geodesic is composed primary of 3 main services Entanglement, Spacetime, and Tesseract, in addition to enabling technology, Boson</a:t>
            </a:r>
          </a:p>
        </p:txBody>
      </p:sp>
      <p:sp>
        <p:nvSpPr>
          <p:cNvPr id="4" name="Slide Number Placeholder 3"/>
          <p:cNvSpPr>
            <a:spLocks noGrp="1"/>
          </p:cNvSpPr>
          <p:nvPr>
            <p:ph type="sldNum" sz="quarter" idx="5"/>
          </p:nvPr>
        </p:nvSpPr>
        <p:spPr/>
        <p:txBody>
          <a:bodyPr/>
          <a:lstStyle/>
          <a:p>
            <a:fld id="{A72338BD-E7FF-4259-ABEF-50C9ACD37513}" type="slidenum">
              <a:rPr lang="en-US" smtClean="0"/>
              <a:t>4</a:t>
            </a:fld>
            <a:endParaRPr lang="en-US"/>
          </a:p>
        </p:txBody>
      </p:sp>
    </p:spTree>
    <p:extLst>
      <p:ext uri="{BB962C8B-B14F-4D97-AF65-F5344CB8AC3E}">
        <p14:creationId xmlns:p14="http://schemas.microsoft.com/office/powerpoint/2010/main" val="1598234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Entanglement allows us to capture and encode complex graphical relationships and an extensible, logical ontology. Entanglement is version controlled, so you can look at the state of the graph at any point in time.</a:t>
            </a:r>
          </a:p>
        </p:txBody>
      </p:sp>
      <p:sp>
        <p:nvSpPr>
          <p:cNvPr id="4" name="Slide Number Placeholder 3"/>
          <p:cNvSpPr>
            <a:spLocks noGrp="1"/>
          </p:cNvSpPr>
          <p:nvPr>
            <p:ph type="sldNum" sz="quarter" idx="5"/>
          </p:nvPr>
        </p:nvSpPr>
        <p:spPr/>
        <p:txBody>
          <a:bodyPr/>
          <a:lstStyle/>
          <a:p>
            <a:fld id="{A72338BD-E7FF-4259-ABEF-50C9ACD37513}" type="slidenum">
              <a:rPr lang="en-US" smtClean="0"/>
              <a:t>5</a:t>
            </a:fld>
            <a:endParaRPr lang="en-US"/>
          </a:p>
        </p:txBody>
      </p:sp>
    </p:spTree>
    <p:extLst>
      <p:ext uri="{BB962C8B-B14F-4D97-AF65-F5344CB8AC3E}">
        <p14:creationId xmlns:p14="http://schemas.microsoft.com/office/powerpoint/2010/main" val="115548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Unlike traditional graph analytics and link analysis software, Entanglement’s primary mission is to encode use cases, specifically how data fits together to answer questions – even those you didn’t know you could ask.</a:t>
            </a:r>
          </a:p>
        </p:txBody>
      </p:sp>
      <p:sp>
        <p:nvSpPr>
          <p:cNvPr id="4" name="Slide Number Placeholder 3"/>
          <p:cNvSpPr>
            <a:spLocks noGrp="1"/>
          </p:cNvSpPr>
          <p:nvPr>
            <p:ph type="sldNum" sz="quarter" idx="5"/>
          </p:nvPr>
        </p:nvSpPr>
        <p:spPr/>
        <p:txBody>
          <a:bodyPr/>
          <a:lstStyle/>
          <a:p>
            <a:fld id="{A72338BD-E7FF-4259-ABEF-50C9ACD37513}" type="slidenum">
              <a:rPr lang="en-US" smtClean="0"/>
              <a:t>6</a:t>
            </a:fld>
            <a:endParaRPr lang="en-US"/>
          </a:p>
        </p:txBody>
      </p:sp>
    </p:spTree>
    <p:extLst>
      <p:ext uri="{BB962C8B-B14F-4D97-AF65-F5344CB8AC3E}">
        <p14:creationId xmlns:p14="http://schemas.microsoft.com/office/powerpoint/2010/main" val="1005303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Spacetime allows you to search for data any time or place on the earth. Unlike many others that are focused on a particular type of data or expose numerous disparate services, we have adopted the growing Spatiotemporal Asset Catalog spec (STAC) to enable the storage and retrieval of virtually any spatiotemporal data source. We treat data as a decentralized asset, meaning no single entity or organization has authority over the data we enrich and expose.</a:t>
            </a:r>
          </a:p>
        </p:txBody>
      </p:sp>
      <p:sp>
        <p:nvSpPr>
          <p:cNvPr id="4" name="Slide Number Placeholder 3"/>
          <p:cNvSpPr>
            <a:spLocks noGrp="1"/>
          </p:cNvSpPr>
          <p:nvPr>
            <p:ph type="sldNum" sz="quarter" idx="5"/>
          </p:nvPr>
        </p:nvSpPr>
        <p:spPr/>
        <p:txBody>
          <a:bodyPr/>
          <a:lstStyle/>
          <a:p>
            <a:fld id="{A72338BD-E7FF-4259-ABEF-50C9ACD37513}" type="slidenum">
              <a:rPr lang="en-US" smtClean="0"/>
              <a:t>8</a:t>
            </a:fld>
            <a:endParaRPr lang="en-US"/>
          </a:p>
        </p:txBody>
      </p:sp>
    </p:spTree>
    <p:extLst>
      <p:ext uri="{BB962C8B-B14F-4D97-AF65-F5344CB8AC3E}">
        <p14:creationId xmlns:p14="http://schemas.microsoft.com/office/powerpoint/2010/main" val="3532153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Scaling up, especially for geospatial and spatiotemporal AI models is challenging. We make it simple to manage massive datasets and run sophisticated machine and deep learning models. </a:t>
            </a:r>
          </a:p>
        </p:txBody>
      </p:sp>
      <p:sp>
        <p:nvSpPr>
          <p:cNvPr id="4" name="Slide Number Placeholder 3"/>
          <p:cNvSpPr>
            <a:spLocks noGrp="1"/>
          </p:cNvSpPr>
          <p:nvPr>
            <p:ph type="sldNum" sz="quarter" idx="5"/>
          </p:nvPr>
        </p:nvSpPr>
        <p:spPr/>
        <p:txBody>
          <a:bodyPr/>
          <a:lstStyle/>
          <a:p>
            <a:fld id="{A72338BD-E7FF-4259-ABEF-50C9ACD37513}" type="slidenum">
              <a:rPr lang="en-US" smtClean="0"/>
              <a:t>10</a:t>
            </a:fld>
            <a:endParaRPr lang="en-US"/>
          </a:p>
        </p:txBody>
      </p:sp>
    </p:spTree>
    <p:extLst>
      <p:ext uri="{BB962C8B-B14F-4D97-AF65-F5344CB8AC3E}">
        <p14:creationId xmlns:p14="http://schemas.microsoft.com/office/powerpoint/2010/main" val="2450539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Tesseract is especially optimized for data fusion – bringing multiple disparate datasets together to extract their combine predictive power.</a:t>
            </a:r>
          </a:p>
        </p:txBody>
      </p:sp>
      <p:sp>
        <p:nvSpPr>
          <p:cNvPr id="4" name="Slide Number Placeholder 3"/>
          <p:cNvSpPr>
            <a:spLocks noGrp="1"/>
          </p:cNvSpPr>
          <p:nvPr>
            <p:ph type="sldNum" sz="quarter" idx="5"/>
          </p:nvPr>
        </p:nvSpPr>
        <p:spPr/>
        <p:txBody>
          <a:bodyPr/>
          <a:lstStyle/>
          <a:p>
            <a:fld id="{A72338BD-E7FF-4259-ABEF-50C9ACD37513}" type="slidenum">
              <a:rPr lang="en-US" smtClean="0"/>
              <a:t>11</a:t>
            </a:fld>
            <a:endParaRPr lang="en-US"/>
          </a:p>
        </p:txBody>
      </p:sp>
    </p:spTree>
    <p:extLst>
      <p:ext uri="{BB962C8B-B14F-4D97-AF65-F5344CB8AC3E}">
        <p14:creationId xmlns:p14="http://schemas.microsoft.com/office/powerpoint/2010/main" val="1321407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Boson is a geospatial service mesh – abstracting away many of the difficulties when talking between multiple geospatial services.</a:t>
            </a:r>
          </a:p>
        </p:txBody>
      </p:sp>
      <p:sp>
        <p:nvSpPr>
          <p:cNvPr id="4" name="Slide Number Placeholder 3"/>
          <p:cNvSpPr>
            <a:spLocks noGrp="1"/>
          </p:cNvSpPr>
          <p:nvPr>
            <p:ph type="sldNum" sz="quarter" idx="5"/>
          </p:nvPr>
        </p:nvSpPr>
        <p:spPr/>
        <p:txBody>
          <a:bodyPr/>
          <a:lstStyle/>
          <a:p>
            <a:fld id="{A72338BD-E7FF-4259-ABEF-50C9ACD37513}" type="slidenum">
              <a:rPr lang="en-US" smtClean="0"/>
              <a:t>13</a:t>
            </a:fld>
            <a:endParaRPr lang="en-US"/>
          </a:p>
        </p:txBody>
      </p:sp>
    </p:spTree>
    <p:extLst>
      <p:ext uri="{BB962C8B-B14F-4D97-AF65-F5344CB8AC3E}">
        <p14:creationId xmlns:p14="http://schemas.microsoft.com/office/powerpoint/2010/main" val="3999048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AD7B-0C5D-4FC3-B7AE-C0DD46F125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CA30F2-C146-4936-BC99-48FFD4516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3E53E5-6A2A-40F6-9EA5-94D8E90D9351}"/>
              </a:ext>
            </a:extLst>
          </p:cNvPr>
          <p:cNvSpPr>
            <a:spLocks noGrp="1"/>
          </p:cNvSpPr>
          <p:nvPr>
            <p:ph type="dt" sz="half" idx="10"/>
          </p:nvPr>
        </p:nvSpPr>
        <p:spPr/>
        <p:txBody>
          <a:bodyPr/>
          <a:lstStyle/>
          <a:p>
            <a:fld id="{5E93E871-E332-43FF-9322-1BACB921E185}" type="datetimeFigureOut">
              <a:rPr lang="en-US" smtClean="0"/>
              <a:t>11/9/2022</a:t>
            </a:fld>
            <a:endParaRPr lang="en-US"/>
          </a:p>
        </p:txBody>
      </p:sp>
      <p:sp>
        <p:nvSpPr>
          <p:cNvPr id="5" name="Footer Placeholder 4">
            <a:extLst>
              <a:ext uri="{FF2B5EF4-FFF2-40B4-BE49-F238E27FC236}">
                <a16:creationId xmlns:a16="http://schemas.microsoft.com/office/drawing/2014/main" id="{3619EE19-4645-4947-8BD9-DE8DFEB948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490B2C-4D3A-4A13-AD52-6FE9199B9FB5}"/>
              </a:ext>
            </a:extLst>
          </p:cNvPr>
          <p:cNvSpPr>
            <a:spLocks noGrp="1"/>
          </p:cNvSpPr>
          <p:nvPr>
            <p:ph type="sldNum" sz="quarter" idx="12"/>
          </p:nvPr>
        </p:nvSpPr>
        <p:spPr/>
        <p:txBody>
          <a:bodyPr/>
          <a:lstStyle/>
          <a:p>
            <a:fld id="{16295EF5-686E-48FB-BFA4-777BA4926326}" type="slidenum">
              <a:rPr lang="en-US" smtClean="0"/>
              <a:t>‹#›</a:t>
            </a:fld>
            <a:endParaRPr lang="en-US"/>
          </a:p>
        </p:txBody>
      </p:sp>
    </p:spTree>
    <p:extLst>
      <p:ext uri="{BB962C8B-B14F-4D97-AF65-F5344CB8AC3E}">
        <p14:creationId xmlns:p14="http://schemas.microsoft.com/office/powerpoint/2010/main" val="1092749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88BAC-1013-4385-95F8-EDA36B3DD0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D62CE5-9F2B-46F2-ADAB-D30249CB24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7518D2-2873-404B-B13B-CDC5ED055174}"/>
              </a:ext>
            </a:extLst>
          </p:cNvPr>
          <p:cNvSpPr>
            <a:spLocks noGrp="1"/>
          </p:cNvSpPr>
          <p:nvPr>
            <p:ph type="dt" sz="half" idx="10"/>
          </p:nvPr>
        </p:nvSpPr>
        <p:spPr/>
        <p:txBody>
          <a:bodyPr/>
          <a:lstStyle/>
          <a:p>
            <a:fld id="{5E93E871-E332-43FF-9322-1BACB921E185}" type="datetimeFigureOut">
              <a:rPr lang="en-US" smtClean="0"/>
              <a:t>11/9/2022</a:t>
            </a:fld>
            <a:endParaRPr lang="en-US"/>
          </a:p>
        </p:txBody>
      </p:sp>
      <p:sp>
        <p:nvSpPr>
          <p:cNvPr id="5" name="Footer Placeholder 4">
            <a:extLst>
              <a:ext uri="{FF2B5EF4-FFF2-40B4-BE49-F238E27FC236}">
                <a16:creationId xmlns:a16="http://schemas.microsoft.com/office/drawing/2014/main" id="{F386A6B1-1005-4A4F-9201-3B1689189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1A5D0-81B5-45F5-8DEE-4657C67AC8B1}"/>
              </a:ext>
            </a:extLst>
          </p:cNvPr>
          <p:cNvSpPr>
            <a:spLocks noGrp="1"/>
          </p:cNvSpPr>
          <p:nvPr>
            <p:ph type="sldNum" sz="quarter" idx="12"/>
          </p:nvPr>
        </p:nvSpPr>
        <p:spPr/>
        <p:txBody>
          <a:bodyPr/>
          <a:lstStyle/>
          <a:p>
            <a:fld id="{16295EF5-686E-48FB-BFA4-777BA4926326}" type="slidenum">
              <a:rPr lang="en-US" smtClean="0"/>
              <a:t>‹#›</a:t>
            </a:fld>
            <a:endParaRPr lang="en-US"/>
          </a:p>
        </p:txBody>
      </p:sp>
    </p:spTree>
    <p:extLst>
      <p:ext uri="{BB962C8B-B14F-4D97-AF65-F5344CB8AC3E}">
        <p14:creationId xmlns:p14="http://schemas.microsoft.com/office/powerpoint/2010/main" val="1195417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E0B5FA-DC87-4563-9B0D-60D596CCB7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5F4E46-DFFF-40B1-8883-EF58F2B21B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0D79DD-887B-41BA-BA3D-4E10B5C5D96A}"/>
              </a:ext>
            </a:extLst>
          </p:cNvPr>
          <p:cNvSpPr>
            <a:spLocks noGrp="1"/>
          </p:cNvSpPr>
          <p:nvPr>
            <p:ph type="dt" sz="half" idx="10"/>
          </p:nvPr>
        </p:nvSpPr>
        <p:spPr/>
        <p:txBody>
          <a:bodyPr/>
          <a:lstStyle/>
          <a:p>
            <a:fld id="{5E93E871-E332-43FF-9322-1BACB921E185}" type="datetimeFigureOut">
              <a:rPr lang="en-US" smtClean="0"/>
              <a:t>11/9/2022</a:t>
            </a:fld>
            <a:endParaRPr lang="en-US"/>
          </a:p>
        </p:txBody>
      </p:sp>
      <p:sp>
        <p:nvSpPr>
          <p:cNvPr id="5" name="Footer Placeholder 4">
            <a:extLst>
              <a:ext uri="{FF2B5EF4-FFF2-40B4-BE49-F238E27FC236}">
                <a16:creationId xmlns:a16="http://schemas.microsoft.com/office/drawing/2014/main" id="{A7472D9A-2D84-48C1-8CB4-664BCCC819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2EFF7-EBF3-4485-87BE-F25906C563D0}"/>
              </a:ext>
            </a:extLst>
          </p:cNvPr>
          <p:cNvSpPr>
            <a:spLocks noGrp="1"/>
          </p:cNvSpPr>
          <p:nvPr>
            <p:ph type="sldNum" sz="quarter" idx="12"/>
          </p:nvPr>
        </p:nvSpPr>
        <p:spPr/>
        <p:txBody>
          <a:bodyPr/>
          <a:lstStyle/>
          <a:p>
            <a:fld id="{16295EF5-686E-48FB-BFA4-777BA4926326}" type="slidenum">
              <a:rPr lang="en-US" smtClean="0"/>
              <a:t>‹#›</a:t>
            </a:fld>
            <a:endParaRPr lang="en-US"/>
          </a:p>
        </p:txBody>
      </p:sp>
    </p:spTree>
    <p:extLst>
      <p:ext uri="{BB962C8B-B14F-4D97-AF65-F5344CB8AC3E}">
        <p14:creationId xmlns:p14="http://schemas.microsoft.com/office/powerpoint/2010/main" val="1208845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76E-0FF5-4F8E-98C5-BEE2851F60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719D7-DC14-4719-AEE7-3EB15D82BE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882CF8-D09E-46FF-BDD3-907ED4A26CDC}"/>
              </a:ext>
            </a:extLst>
          </p:cNvPr>
          <p:cNvSpPr>
            <a:spLocks noGrp="1"/>
          </p:cNvSpPr>
          <p:nvPr>
            <p:ph type="dt" sz="half" idx="10"/>
          </p:nvPr>
        </p:nvSpPr>
        <p:spPr/>
        <p:txBody>
          <a:bodyPr/>
          <a:lstStyle/>
          <a:p>
            <a:fld id="{5E93E871-E332-43FF-9322-1BACB921E185}" type="datetimeFigureOut">
              <a:rPr lang="en-US" smtClean="0"/>
              <a:t>11/9/2022</a:t>
            </a:fld>
            <a:endParaRPr lang="en-US"/>
          </a:p>
        </p:txBody>
      </p:sp>
      <p:sp>
        <p:nvSpPr>
          <p:cNvPr id="5" name="Footer Placeholder 4">
            <a:extLst>
              <a:ext uri="{FF2B5EF4-FFF2-40B4-BE49-F238E27FC236}">
                <a16:creationId xmlns:a16="http://schemas.microsoft.com/office/drawing/2014/main" id="{211D3639-5778-4A5D-B88E-4F0207459C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C95E37-6603-4BB8-914C-E80BBAAD8093}"/>
              </a:ext>
            </a:extLst>
          </p:cNvPr>
          <p:cNvSpPr>
            <a:spLocks noGrp="1"/>
          </p:cNvSpPr>
          <p:nvPr>
            <p:ph type="sldNum" sz="quarter" idx="12"/>
          </p:nvPr>
        </p:nvSpPr>
        <p:spPr/>
        <p:txBody>
          <a:bodyPr/>
          <a:lstStyle/>
          <a:p>
            <a:fld id="{16295EF5-686E-48FB-BFA4-777BA4926326}" type="slidenum">
              <a:rPr lang="en-US" smtClean="0"/>
              <a:t>‹#›</a:t>
            </a:fld>
            <a:endParaRPr lang="en-US"/>
          </a:p>
        </p:txBody>
      </p:sp>
      <p:pic>
        <p:nvPicPr>
          <p:cNvPr id="10" name="Picture 9">
            <a:extLst>
              <a:ext uri="{FF2B5EF4-FFF2-40B4-BE49-F238E27FC236}">
                <a16:creationId xmlns:a16="http://schemas.microsoft.com/office/drawing/2014/main" id="{C64F9F68-5C9E-48A1-A753-0476248B9AE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947" r="947"/>
          <a:stretch/>
        </p:blipFill>
        <p:spPr>
          <a:xfrm>
            <a:off x="10613523" y="592973"/>
            <a:ext cx="1215019" cy="836815"/>
          </a:xfrm>
          <a:prstGeom prst="rect">
            <a:avLst/>
          </a:prstGeom>
          <a:effectLst>
            <a:glow rad="88900">
              <a:schemeClr val="accent6">
                <a:alpha val="21000"/>
              </a:schemeClr>
            </a:glow>
          </a:effectLst>
        </p:spPr>
      </p:pic>
    </p:spTree>
    <p:extLst>
      <p:ext uri="{BB962C8B-B14F-4D97-AF65-F5344CB8AC3E}">
        <p14:creationId xmlns:p14="http://schemas.microsoft.com/office/powerpoint/2010/main" val="2808003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C0834-CD31-4B82-BFFB-B1D9D6F487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AE37D0-C3B3-4E05-9CC5-E50B0F3A0E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CA0CB8-08F3-4815-B8BB-6E700CB70762}"/>
              </a:ext>
            </a:extLst>
          </p:cNvPr>
          <p:cNvSpPr>
            <a:spLocks noGrp="1"/>
          </p:cNvSpPr>
          <p:nvPr>
            <p:ph type="dt" sz="half" idx="10"/>
          </p:nvPr>
        </p:nvSpPr>
        <p:spPr/>
        <p:txBody>
          <a:bodyPr/>
          <a:lstStyle/>
          <a:p>
            <a:fld id="{5E93E871-E332-43FF-9322-1BACB921E185}" type="datetimeFigureOut">
              <a:rPr lang="en-US" smtClean="0"/>
              <a:t>11/9/2022</a:t>
            </a:fld>
            <a:endParaRPr lang="en-US"/>
          </a:p>
        </p:txBody>
      </p:sp>
      <p:sp>
        <p:nvSpPr>
          <p:cNvPr id="5" name="Footer Placeholder 4">
            <a:extLst>
              <a:ext uri="{FF2B5EF4-FFF2-40B4-BE49-F238E27FC236}">
                <a16:creationId xmlns:a16="http://schemas.microsoft.com/office/drawing/2014/main" id="{2CA2439A-FDEB-40B3-B92A-35D72B15D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3E66F3-623F-477A-9269-4E3E936FC0B1}"/>
              </a:ext>
            </a:extLst>
          </p:cNvPr>
          <p:cNvSpPr>
            <a:spLocks noGrp="1"/>
          </p:cNvSpPr>
          <p:nvPr>
            <p:ph type="sldNum" sz="quarter" idx="12"/>
          </p:nvPr>
        </p:nvSpPr>
        <p:spPr/>
        <p:txBody>
          <a:bodyPr/>
          <a:lstStyle/>
          <a:p>
            <a:fld id="{16295EF5-686E-48FB-BFA4-777BA4926326}" type="slidenum">
              <a:rPr lang="en-US" smtClean="0"/>
              <a:t>‹#›</a:t>
            </a:fld>
            <a:endParaRPr lang="en-US"/>
          </a:p>
        </p:txBody>
      </p:sp>
    </p:spTree>
    <p:extLst>
      <p:ext uri="{BB962C8B-B14F-4D97-AF65-F5344CB8AC3E}">
        <p14:creationId xmlns:p14="http://schemas.microsoft.com/office/powerpoint/2010/main" val="367131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148D-8B1F-4CD9-BB56-AB73A2BBAD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BE5FAE-DA44-40B7-A4F6-7CDE89E111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67DA1C-0DD7-494C-BFE7-CA431882B2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6EDFF3-026C-499A-A934-4031098A9E26}"/>
              </a:ext>
            </a:extLst>
          </p:cNvPr>
          <p:cNvSpPr>
            <a:spLocks noGrp="1"/>
          </p:cNvSpPr>
          <p:nvPr>
            <p:ph type="dt" sz="half" idx="10"/>
          </p:nvPr>
        </p:nvSpPr>
        <p:spPr/>
        <p:txBody>
          <a:bodyPr/>
          <a:lstStyle/>
          <a:p>
            <a:fld id="{5E93E871-E332-43FF-9322-1BACB921E185}" type="datetimeFigureOut">
              <a:rPr lang="en-US" smtClean="0"/>
              <a:t>11/9/2022</a:t>
            </a:fld>
            <a:endParaRPr lang="en-US"/>
          </a:p>
        </p:txBody>
      </p:sp>
      <p:sp>
        <p:nvSpPr>
          <p:cNvPr id="6" name="Footer Placeholder 5">
            <a:extLst>
              <a:ext uri="{FF2B5EF4-FFF2-40B4-BE49-F238E27FC236}">
                <a16:creationId xmlns:a16="http://schemas.microsoft.com/office/drawing/2014/main" id="{D3CE1177-F4C5-46CC-8BE4-06F522906D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924FE2-83E3-4F47-AC75-51EA96AF5890}"/>
              </a:ext>
            </a:extLst>
          </p:cNvPr>
          <p:cNvSpPr>
            <a:spLocks noGrp="1"/>
          </p:cNvSpPr>
          <p:nvPr>
            <p:ph type="sldNum" sz="quarter" idx="12"/>
          </p:nvPr>
        </p:nvSpPr>
        <p:spPr/>
        <p:txBody>
          <a:bodyPr/>
          <a:lstStyle/>
          <a:p>
            <a:fld id="{16295EF5-686E-48FB-BFA4-777BA4926326}" type="slidenum">
              <a:rPr lang="en-US" smtClean="0"/>
              <a:t>‹#›</a:t>
            </a:fld>
            <a:endParaRPr lang="en-US"/>
          </a:p>
        </p:txBody>
      </p:sp>
    </p:spTree>
    <p:extLst>
      <p:ext uri="{BB962C8B-B14F-4D97-AF65-F5344CB8AC3E}">
        <p14:creationId xmlns:p14="http://schemas.microsoft.com/office/powerpoint/2010/main" val="1387218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89213-60C4-4B1D-ABB2-BD6842E575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49F519-2FF8-4A05-BCAB-95B2AD9A1F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91CAA5-1B98-464F-9200-C124727CA5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ECBCE9-2F77-4441-BB42-23E57F7BA7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50255D-370E-436D-B3A9-16FF8E5855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7F6B3C-5BB3-4934-9FC0-01B793541A8A}"/>
              </a:ext>
            </a:extLst>
          </p:cNvPr>
          <p:cNvSpPr>
            <a:spLocks noGrp="1"/>
          </p:cNvSpPr>
          <p:nvPr>
            <p:ph type="dt" sz="half" idx="10"/>
          </p:nvPr>
        </p:nvSpPr>
        <p:spPr/>
        <p:txBody>
          <a:bodyPr/>
          <a:lstStyle/>
          <a:p>
            <a:fld id="{5E93E871-E332-43FF-9322-1BACB921E185}" type="datetimeFigureOut">
              <a:rPr lang="en-US" smtClean="0"/>
              <a:t>11/9/2022</a:t>
            </a:fld>
            <a:endParaRPr lang="en-US"/>
          </a:p>
        </p:txBody>
      </p:sp>
      <p:sp>
        <p:nvSpPr>
          <p:cNvPr id="8" name="Footer Placeholder 7">
            <a:extLst>
              <a:ext uri="{FF2B5EF4-FFF2-40B4-BE49-F238E27FC236}">
                <a16:creationId xmlns:a16="http://schemas.microsoft.com/office/drawing/2014/main" id="{B353E9C3-5FE6-4C60-84FE-944F5AF1A3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C3871C-BB56-437C-AB16-F1F3D15E9D78}"/>
              </a:ext>
            </a:extLst>
          </p:cNvPr>
          <p:cNvSpPr>
            <a:spLocks noGrp="1"/>
          </p:cNvSpPr>
          <p:nvPr>
            <p:ph type="sldNum" sz="quarter" idx="12"/>
          </p:nvPr>
        </p:nvSpPr>
        <p:spPr/>
        <p:txBody>
          <a:bodyPr/>
          <a:lstStyle/>
          <a:p>
            <a:fld id="{16295EF5-686E-48FB-BFA4-777BA4926326}" type="slidenum">
              <a:rPr lang="en-US" smtClean="0"/>
              <a:t>‹#›</a:t>
            </a:fld>
            <a:endParaRPr lang="en-US"/>
          </a:p>
        </p:txBody>
      </p:sp>
    </p:spTree>
    <p:extLst>
      <p:ext uri="{BB962C8B-B14F-4D97-AF65-F5344CB8AC3E}">
        <p14:creationId xmlns:p14="http://schemas.microsoft.com/office/powerpoint/2010/main" val="3953241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687A4-7360-480D-B46D-377E4B8F90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E6AC0E-DAC0-44EE-9BD3-E40C51A9B324}"/>
              </a:ext>
            </a:extLst>
          </p:cNvPr>
          <p:cNvSpPr>
            <a:spLocks noGrp="1"/>
          </p:cNvSpPr>
          <p:nvPr>
            <p:ph type="dt" sz="half" idx="10"/>
          </p:nvPr>
        </p:nvSpPr>
        <p:spPr/>
        <p:txBody>
          <a:bodyPr/>
          <a:lstStyle/>
          <a:p>
            <a:fld id="{5E93E871-E332-43FF-9322-1BACB921E185}" type="datetimeFigureOut">
              <a:rPr lang="en-US" smtClean="0"/>
              <a:t>11/9/2022</a:t>
            </a:fld>
            <a:endParaRPr lang="en-US"/>
          </a:p>
        </p:txBody>
      </p:sp>
      <p:sp>
        <p:nvSpPr>
          <p:cNvPr id="4" name="Footer Placeholder 3">
            <a:extLst>
              <a:ext uri="{FF2B5EF4-FFF2-40B4-BE49-F238E27FC236}">
                <a16:creationId xmlns:a16="http://schemas.microsoft.com/office/drawing/2014/main" id="{3C363661-CA05-468C-9801-00948D74DC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168AF-7B2D-4B2B-BB28-A81A92A5A5C8}"/>
              </a:ext>
            </a:extLst>
          </p:cNvPr>
          <p:cNvSpPr>
            <a:spLocks noGrp="1"/>
          </p:cNvSpPr>
          <p:nvPr>
            <p:ph type="sldNum" sz="quarter" idx="12"/>
          </p:nvPr>
        </p:nvSpPr>
        <p:spPr/>
        <p:txBody>
          <a:bodyPr/>
          <a:lstStyle/>
          <a:p>
            <a:fld id="{16295EF5-686E-48FB-BFA4-777BA4926326}" type="slidenum">
              <a:rPr lang="en-US" smtClean="0"/>
              <a:t>‹#›</a:t>
            </a:fld>
            <a:endParaRPr lang="en-US"/>
          </a:p>
        </p:txBody>
      </p:sp>
    </p:spTree>
    <p:extLst>
      <p:ext uri="{BB962C8B-B14F-4D97-AF65-F5344CB8AC3E}">
        <p14:creationId xmlns:p14="http://schemas.microsoft.com/office/powerpoint/2010/main" val="3581707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C7DAE1-57BB-4872-8DAB-66CBD46E3C96}"/>
              </a:ext>
            </a:extLst>
          </p:cNvPr>
          <p:cNvSpPr>
            <a:spLocks noGrp="1"/>
          </p:cNvSpPr>
          <p:nvPr>
            <p:ph type="dt" sz="half" idx="10"/>
          </p:nvPr>
        </p:nvSpPr>
        <p:spPr/>
        <p:txBody>
          <a:bodyPr/>
          <a:lstStyle/>
          <a:p>
            <a:fld id="{5E93E871-E332-43FF-9322-1BACB921E185}" type="datetimeFigureOut">
              <a:rPr lang="en-US" smtClean="0"/>
              <a:t>11/9/2022</a:t>
            </a:fld>
            <a:endParaRPr lang="en-US"/>
          </a:p>
        </p:txBody>
      </p:sp>
      <p:sp>
        <p:nvSpPr>
          <p:cNvPr id="3" name="Footer Placeholder 2">
            <a:extLst>
              <a:ext uri="{FF2B5EF4-FFF2-40B4-BE49-F238E27FC236}">
                <a16:creationId xmlns:a16="http://schemas.microsoft.com/office/drawing/2014/main" id="{1CF63B10-C1C2-41F2-9963-487EB66CE5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EDBACD-D97A-4A7F-AEB9-BA4DF2DEFB78}"/>
              </a:ext>
            </a:extLst>
          </p:cNvPr>
          <p:cNvSpPr>
            <a:spLocks noGrp="1"/>
          </p:cNvSpPr>
          <p:nvPr>
            <p:ph type="sldNum" sz="quarter" idx="12"/>
          </p:nvPr>
        </p:nvSpPr>
        <p:spPr/>
        <p:txBody>
          <a:bodyPr/>
          <a:lstStyle/>
          <a:p>
            <a:fld id="{16295EF5-686E-48FB-BFA4-777BA4926326}" type="slidenum">
              <a:rPr lang="en-US" smtClean="0"/>
              <a:t>‹#›</a:t>
            </a:fld>
            <a:endParaRPr lang="en-US"/>
          </a:p>
        </p:txBody>
      </p:sp>
    </p:spTree>
    <p:extLst>
      <p:ext uri="{BB962C8B-B14F-4D97-AF65-F5344CB8AC3E}">
        <p14:creationId xmlns:p14="http://schemas.microsoft.com/office/powerpoint/2010/main" val="1768992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1215B-8E57-49E6-9AB6-6FA8978EF2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6C4DF3-A96C-4BB0-8641-A04AF2CCF4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864275-7AAE-4DBE-9401-4B0684E29A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7E2FE7-A83E-4AB5-92B3-13E0FC367A43}"/>
              </a:ext>
            </a:extLst>
          </p:cNvPr>
          <p:cNvSpPr>
            <a:spLocks noGrp="1"/>
          </p:cNvSpPr>
          <p:nvPr>
            <p:ph type="dt" sz="half" idx="10"/>
          </p:nvPr>
        </p:nvSpPr>
        <p:spPr/>
        <p:txBody>
          <a:bodyPr/>
          <a:lstStyle/>
          <a:p>
            <a:fld id="{5E93E871-E332-43FF-9322-1BACB921E185}" type="datetimeFigureOut">
              <a:rPr lang="en-US" smtClean="0"/>
              <a:t>11/9/2022</a:t>
            </a:fld>
            <a:endParaRPr lang="en-US"/>
          </a:p>
        </p:txBody>
      </p:sp>
      <p:sp>
        <p:nvSpPr>
          <p:cNvPr id="6" name="Footer Placeholder 5">
            <a:extLst>
              <a:ext uri="{FF2B5EF4-FFF2-40B4-BE49-F238E27FC236}">
                <a16:creationId xmlns:a16="http://schemas.microsoft.com/office/drawing/2014/main" id="{208D0CB7-6D09-473F-B2E7-79A8BF0206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6441A4-899F-4EC1-A03E-5687CEAB1B56}"/>
              </a:ext>
            </a:extLst>
          </p:cNvPr>
          <p:cNvSpPr>
            <a:spLocks noGrp="1"/>
          </p:cNvSpPr>
          <p:nvPr>
            <p:ph type="sldNum" sz="quarter" idx="12"/>
          </p:nvPr>
        </p:nvSpPr>
        <p:spPr/>
        <p:txBody>
          <a:bodyPr/>
          <a:lstStyle/>
          <a:p>
            <a:fld id="{16295EF5-686E-48FB-BFA4-777BA4926326}" type="slidenum">
              <a:rPr lang="en-US" smtClean="0"/>
              <a:t>‹#›</a:t>
            </a:fld>
            <a:endParaRPr lang="en-US"/>
          </a:p>
        </p:txBody>
      </p:sp>
    </p:spTree>
    <p:extLst>
      <p:ext uri="{BB962C8B-B14F-4D97-AF65-F5344CB8AC3E}">
        <p14:creationId xmlns:p14="http://schemas.microsoft.com/office/powerpoint/2010/main" val="2580449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5E85F-1342-466C-9A5C-8E369BE5A0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C73BBB-64FA-4029-BB17-F9FC8A3027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D42DED-DEAE-4327-AACB-4069F9FD80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051FC-6531-4674-AB30-F04C0F80E1C4}"/>
              </a:ext>
            </a:extLst>
          </p:cNvPr>
          <p:cNvSpPr>
            <a:spLocks noGrp="1"/>
          </p:cNvSpPr>
          <p:nvPr>
            <p:ph type="dt" sz="half" idx="10"/>
          </p:nvPr>
        </p:nvSpPr>
        <p:spPr/>
        <p:txBody>
          <a:bodyPr/>
          <a:lstStyle/>
          <a:p>
            <a:fld id="{5E93E871-E332-43FF-9322-1BACB921E185}" type="datetimeFigureOut">
              <a:rPr lang="en-US" smtClean="0"/>
              <a:t>11/9/2022</a:t>
            </a:fld>
            <a:endParaRPr lang="en-US"/>
          </a:p>
        </p:txBody>
      </p:sp>
      <p:sp>
        <p:nvSpPr>
          <p:cNvPr id="6" name="Footer Placeholder 5">
            <a:extLst>
              <a:ext uri="{FF2B5EF4-FFF2-40B4-BE49-F238E27FC236}">
                <a16:creationId xmlns:a16="http://schemas.microsoft.com/office/drawing/2014/main" id="{848F6E8F-9919-4E40-B0CD-703D8DAE64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F606D7-9EDA-4385-8CE7-07E599F225B4}"/>
              </a:ext>
            </a:extLst>
          </p:cNvPr>
          <p:cNvSpPr>
            <a:spLocks noGrp="1"/>
          </p:cNvSpPr>
          <p:nvPr>
            <p:ph type="sldNum" sz="quarter" idx="12"/>
          </p:nvPr>
        </p:nvSpPr>
        <p:spPr/>
        <p:txBody>
          <a:bodyPr/>
          <a:lstStyle/>
          <a:p>
            <a:fld id="{16295EF5-686E-48FB-BFA4-777BA4926326}" type="slidenum">
              <a:rPr lang="en-US" smtClean="0"/>
              <a:t>‹#›</a:t>
            </a:fld>
            <a:endParaRPr lang="en-US"/>
          </a:p>
        </p:txBody>
      </p:sp>
    </p:spTree>
    <p:extLst>
      <p:ext uri="{BB962C8B-B14F-4D97-AF65-F5344CB8AC3E}">
        <p14:creationId xmlns:p14="http://schemas.microsoft.com/office/powerpoint/2010/main" val="454070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7173D6-958B-41C6-9731-4D5A1DA48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41BBF2-20A6-4B87-99B5-C8AC431FE0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97CD01-667C-4005-B233-55FDDDAA17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93E871-E332-43FF-9322-1BACB921E185}" type="datetimeFigureOut">
              <a:rPr lang="en-US" smtClean="0"/>
              <a:t>11/9/2022</a:t>
            </a:fld>
            <a:endParaRPr lang="en-US"/>
          </a:p>
        </p:txBody>
      </p:sp>
      <p:sp>
        <p:nvSpPr>
          <p:cNvPr id="5" name="Footer Placeholder 4">
            <a:extLst>
              <a:ext uri="{FF2B5EF4-FFF2-40B4-BE49-F238E27FC236}">
                <a16:creationId xmlns:a16="http://schemas.microsoft.com/office/drawing/2014/main" id="{8D3D9D6F-5D83-4593-B1F7-926230E313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C43C3-D630-4129-94DE-22BB395834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295EF5-686E-48FB-BFA4-777BA4926326}" type="slidenum">
              <a:rPr lang="en-US" smtClean="0"/>
              <a:t>‹#›</a:t>
            </a:fld>
            <a:endParaRPr lang="en-US"/>
          </a:p>
        </p:txBody>
      </p:sp>
    </p:spTree>
    <p:extLst>
      <p:ext uri="{BB962C8B-B14F-4D97-AF65-F5344CB8AC3E}">
        <p14:creationId xmlns:p14="http://schemas.microsoft.com/office/powerpoint/2010/main" val="33089795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sv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1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1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20.png"/><Relationship Id="rId5" Type="http://schemas.openxmlformats.org/officeDocument/2006/relationships/image" Target="../media/image12.png"/><Relationship Id="rId10" Type="http://schemas.openxmlformats.org/officeDocument/2006/relationships/image" Target="../media/image19.svg"/><Relationship Id="rId4" Type="http://schemas.openxmlformats.org/officeDocument/2006/relationships/image" Target="../media/image15.sv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B35AE853-E0D5-4860-84B6-4E76D323E200}"/>
              </a:ext>
            </a:extLst>
          </p:cNvPr>
          <p:cNvSpPr>
            <a:spLocks noGrp="1"/>
          </p:cNvSpPr>
          <p:nvPr>
            <p:ph type="subTitle" idx="1"/>
          </p:nvPr>
        </p:nvSpPr>
        <p:spPr>
          <a:xfrm>
            <a:off x="1524000" y="3602038"/>
            <a:ext cx="9144000" cy="1655762"/>
          </a:xfrm>
        </p:spPr>
        <p:txBody>
          <a:bodyPr>
            <a:normAutofit/>
          </a:bodyPr>
          <a:lstStyle/>
          <a:p>
            <a:r>
              <a:rPr lang="en-US" sz="2000"/>
              <a:t>Managing Spatiotemporal Data Fusion at Scale Using The Geodesic Platform</a:t>
            </a:r>
          </a:p>
        </p:txBody>
      </p:sp>
      <p:pic>
        <p:nvPicPr>
          <p:cNvPr id="9" name="Picture 8">
            <a:extLst>
              <a:ext uri="{FF2B5EF4-FFF2-40B4-BE49-F238E27FC236}">
                <a16:creationId xmlns:a16="http://schemas.microsoft.com/office/drawing/2014/main" id="{C0318120-093D-4E01-B570-78E1CDCAC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176" y="-250135"/>
            <a:ext cx="4901648" cy="4901648"/>
          </a:xfrm>
          <a:prstGeom prst="rect">
            <a:avLst/>
          </a:prstGeom>
        </p:spPr>
      </p:pic>
    </p:spTree>
    <p:extLst>
      <p:ext uri="{BB962C8B-B14F-4D97-AF65-F5344CB8AC3E}">
        <p14:creationId xmlns:p14="http://schemas.microsoft.com/office/powerpoint/2010/main" val="2757172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normAutofit/>
          </a:bodyPr>
          <a:lstStyle/>
          <a:p>
            <a:pPr algn="ctr"/>
            <a:r>
              <a:rPr lang="en-US" sz="4000" dirty="0" err="1">
                <a:latin typeface="Montserrat" panose="00000500000000000000" pitchFamily="2" charset="0"/>
              </a:rPr>
              <a:t>GeodESIC</a:t>
            </a:r>
            <a:endParaRPr lang="en-US" sz="4000" dirty="0">
              <a:latin typeface="Montserrat" panose="00000500000000000000" pitchFamily="2" charset="0"/>
            </a:endParaRPr>
          </a:p>
        </p:txBody>
      </p:sp>
      <p:grpSp>
        <p:nvGrpSpPr>
          <p:cNvPr id="39" name="Group 38">
            <a:extLst>
              <a:ext uri="{FF2B5EF4-FFF2-40B4-BE49-F238E27FC236}">
                <a16:creationId xmlns:a16="http://schemas.microsoft.com/office/drawing/2014/main" id="{ECFB8C4C-F7FE-45F5-BF4C-080933B10676}"/>
              </a:ext>
            </a:extLst>
          </p:cNvPr>
          <p:cNvGrpSpPr/>
          <p:nvPr/>
        </p:nvGrpSpPr>
        <p:grpSpPr>
          <a:xfrm>
            <a:off x="3111804" y="3429000"/>
            <a:ext cx="1754196" cy="1778869"/>
            <a:chOff x="3346936" y="2838995"/>
            <a:chExt cx="1754196" cy="1778869"/>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0" name="TextBox 29">
              <a:extLst>
                <a:ext uri="{FF2B5EF4-FFF2-40B4-BE49-F238E27FC236}">
                  <a16:creationId xmlns:a16="http://schemas.microsoft.com/office/drawing/2014/main" id="{0385347F-EAEB-4175-B206-C42064585C0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grpSp>
        <p:nvGrpSpPr>
          <p:cNvPr id="40" name="Group 39">
            <a:extLst>
              <a:ext uri="{FF2B5EF4-FFF2-40B4-BE49-F238E27FC236}">
                <a16:creationId xmlns:a16="http://schemas.microsoft.com/office/drawing/2014/main" id="{53B8584C-00C5-44C8-A402-141AC80009ED}"/>
              </a:ext>
            </a:extLst>
          </p:cNvPr>
          <p:cNvGrpSpPr/>
          <p:nvPr/>
        </p:nvGrpSpPr>
        <p:grpSpPr>
          <a:xfrm>
            <a:off x="4523653" y="4198485"/>
            <a:ext cx="1763806" cy="1778869"/>
            <a:chOff x="4752470" y="3608480"/>
            <a:chExt cx="1763806" cy="1778869"/>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3" name="TextBox 32">
              <a:extLst>
                <a:ext uri="{FF2B5EF4-FFF2-40B4-BE49-F238E27FC236}">
                  <a16:creationId xmlns:a16="http://schemas.microsoft.com/office/drawing/2014/main" id="{F84C3FF3-E391-4BF1-B0D5-F6C5729519E2}"/>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grpSp>
        <p:nvGrpSpPr>
          <p:cNvPr id="41" name="Group 40">
            <a:extLst>
              <a:ext uri="{FF2B5EF4-FFF2-40B4-BE49-F238E27FC236}">
                <a16:creationId xmlns:a16="http://schemas.microsoft.com/office/drawing/2014/main" id="{8B5E9037-41D2-452A-BE32-2711119DA206}"/>
              </a:ext>
            </a:extLst>
          </p:cNvPr>
          <p:cNvGrpSpPr/>
          <p:nvPr/>
        </p:nvGrpSpPr>
        <p:grpSpPr>
          <a:xfrm>
            <a:off x="5949465" y="4979128"/>
            <a:ext cx="1752687" cy="1809638"/>
            <a:chOff x="6180243" y="4415247"/>
            <a:chExt cx="1752687" cy="1809638"/>
          </a:xfrm>
        </p:grpSpPr>
        <p:sp>
          <p:nvSpPr>
            <p:cNvPr id="28" name="Hexagon 27">
              <a:extLst>
                <a:ext uri="{FF2B5EF4-FFF2-40B4-BE49-F238E27FC236}">
                  <a16:creationId xmlns:a16="http://schemas.microsoft.com/office/drawing/2014/main" id="{4129BDBB-31A1-46F4-A2E3-12E0AB91CD3F}"/>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E3EBDE7-D542-4279-AAB1-6B72B31613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34" name="TextBox 33">
              <a:extLst>
                <a:ext uri="{FF2B5EF4-FFF2-40B4-BE49-F238E27FC236}">
                  <a16:creationId xmlns:a16="http://schemas.microsoft.com/office/drawing/2014/main" id="{80F06E51-BAA4-4541-8E5F-EF39B3C1ACA7}"/>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2" name="Group 41">
            <a:extLst>
              <a:ext uri="{FF2B5EF4-FFF2-40B4-BE49-F238E27FC236}">
                <a16:creationId xmlns:a16="http://schemas.microsoft.com/office/drawing/2014/main" id="{28902DA1-D21E-4F2D-9428-D2BAC46CAA9F}"/>
              </a:ext>
            </a:extLst>
          </p:cNvPr>
          <p:cNvGrpSpPr/>
          <p:nvPr/>
        </p:nvGrpSpPr>
        <p:grpSpPr>
          <a:xfrm>
            <a:off x="6485042" y="2078735"/>
            <a:ext cx="1752687" cy="1809638"/>
            <a:chOff x="6180243" y="2540289"/>
            <a:chExt cx="1752687" cy="1809638"/>
          </a:xfrm>
        </p:grpSpPr>
        <p:sp>
          <p:nvSpPr>
            <p:cNvPr id="26" name="Hexagon 25">
              <a:extLst>
                <a:ext uri="{FF2B5EF4-FFF2-40B4-BE49-F238E27FC236}">
                  <a16:creationId xmlns:a16="http://schemas.microsoft.com/office/drawing/2014/main" id="{3E134E75-9DD5-431E-A186-57DF99E63D54}"/>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9B488ADB-C24F-4FB5-8325-2359606CBA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35" name="TextBox 34">
              <a:extLst>
                <a:ext uri="{FF2B5EF4-FFF2-40B4-BE49-F238E27FC236}">
                  <a16:creationId xmlns:a16="http://schemas.microsoft.com/office/drawing/2014/main" id="{748B3695-C69A-476D-8A7E-6C5FF5B42A8B}"/>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sp>
        <p:nvSpPr>
          <p:cNvPr id="19" name="TextBox 18">
            <a:extLst>
              <a:ext uri="{FF2B5EF4-FFF2-40B4-BE49-F238E27FC236}">
                <a16:creationId xmlns:a16="http://schemas.microsoft.com/office/drawing/2014/main" id="{4D63F6FE-8A05-4307-90CD-5F7D8A04A414}"/>
              </a:ext>
            </a:extLst>
          </p:cNvPr>
          <p:cNvSpPr txBox="1"/>
          <p:nvPr/>
        </p:nvSpPr>
        <p:spPr>
          <a:xfrm>
            <a:off x="8194316" y="2854096"/>
            <a:ext cx="1514480" cy="646331"/>
          </a:xfrm>
          <a:prstGeom prst="rect">
            <a:avLst/>
          </a:prstGeom>
          <a:noFill/>
        </p:spPr>
        <p:txBody>
          <a:bodyPr wrap="square" rtlCol="0" anchor="ctr">
            <a:spAutoFit/>
          </a:bodyPr>
          <a:lstStyle/>
          <a:p>
            <a:pPr algn="r"/>
            <a:r>
              <a:rPr lang="en-US" sz="900"/>
              <a:t>Petabytes of pixels and other rich spatiotemporal data at your fingertips. </a:t>
            </a:r>
          </a:p>
          <a:p>
            <a:pPr algn="r"/>
            <a:endParaRPr lang="en-US" sz="900"/>
          </a:p>
        </p:txBody>
      </p:sp>
    </p:spTree>
    <p:extLst>
      <p:ext uri="{BB962C8B-B14F-4D97-AF65-F5344CB8AC3E}">
        <p14:creationId xmlns:p14="http://schemas.microsoft.com/office/powerpoint/2010/main" val="19522516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normAutofit/>
          </a:bodyPr>
          <a:lstStyle/>
          <a:p>
            <a:pPr algn="ctr"/>
            <a:r>
              <a:rPr lang="en-US" sz="4000" dirty="0" err="1">
                <a:latin typeface="Montserrat" panose="00000500000000000000" pitchFamily="2" charset="0"/>
              </a:rPr>
              <a:t>GeodESIC</a:t>
            </a:r>
            <a:endParaRPr lang="en-US" sz="4000" dirty="0">
              <a:latin typeface="Montserrat" panose="00000500000000000000" pitchFamily="2" charset="0"/>
            </a:endParaRPr>
          </a:p>
        </p:txBody>
      </p:sp>
      <p:grpSp>
        <p:nvGrpSpPr>
          <p:cNvPr id="39" name="Group 38">
            <a:extLst>
              <a:ext uri="{FF2B5EF4-FFF2-40B4-BE49-F238E27FC236}">
                <a16:creationId xmlns:a16="http://schemas.microsoft.com/office/drawing/2014/main" id="{ECFB8C4C-F7FE-45F5-BF4C-080933B10676}"/>
              </a:ext>
            </a:extLst>
          </p:cNvPr>
          <p:cNvGrpSpPr/>
          <p:nvPr/>
        </p:nvGrpSpPr>
        <p:grpSpPr>
          <a:xfrm>
            <a:off x="3111804" y="3429000"/>
            <a:ext cx="1754196" cy="1778869"/>
            <a:chOff x="3346936" y="2838995"/>
            <a:chExt cx="1754196" cy="1778869"/>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0" name="TextBox 29">
              <a:extLst>
                <a:ext uri="{FF2B5EF4-FFF2-40B4-BE49-F238E27FC236}">
                  <a16:creationId xmlns:a16="http://schemas.microsoft.com/office/drawing/2014/main" id="{0385347F-EAEB-4175-B206-C42064585C0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grpSp>
        <p:nvGrpSpPr>
          <p:cNvPr id="40" name="Group 39">
            <a:extLst>
              <a:ext uri="{FF2B5EF4-FFF2-40B4-BE49-F238E27FC236}">
                <a16:creationId xmlns:a16="http://schemas.microsoft.com/office/drawing/2014/main" id="{53B8584C-00C5-44C8-A402-141AC80009ED}"/>
              </a:ext>
            </a:extLst>
          </p:cNvPr>
          <p:cNvGrpSpPr/>
          <p:nvPr/>
        </p:nvGrpSpPr>
        <p:grpSpPr>
          <a:xfrm>
            <a:off x="4523653" y="4198485"/>
            <a:ext cx="1763806" cy="1778869"/>
            <a:chOff x="4752470" y="3608480"/>
            <a:chExt cx="1763806" cy="1778869"/>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3" name="TextBox 32">
              <a:extLst>
                <a:ext uri="{FF2B5EF4-FFF2-40B4-BE49-F238E27FC236}">
                  <a16:creationId xmlns:a16="http://schemas.microsoft.com/office/drawing/2014/main" id="{F84C3FF3-E391-4BF1-B0D5-F6C5729519E2}"/>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grpSp>
        <p:nvGrpSpPr>
          <p:cNvPr id="41" name="Group 40">
            <a:extLst>
              <a:ext uri="{FF2B5EF4-FFF2-40B4-BE49-F238E27FC236}">
                <a16:creationId xmlns:a16="http://schemas.microsoft.com/office/drawing/2014/main" id="{8B5E9037-41D2-452A-BE32-2711119DA206}"/>
              </a:ext>
            </a:extLst>
          </p:cNvPr>
          <p:cNvGrpSpPr/>
          <p:nvPr/>
        </p:nvGrpSpPr>
        <p:grpSpPr>
          <a:xfrm>
            <a:off x="5949465" y="4979128"/>
            <a:ext cx="1752687" cy="1809638"/>
            <a:chOff x="6180243" y="4415247"/>
            <a:chExt cx="1752687" cy="1809638"/>
          </a:xfrm>
        </p:grpSpPr>
        <p:sp>
          <p:nvSpPr>
            <p:cNvPr id="28" name="Hexagon 27">
              <a:extLst>
                <a:ext uri="{FF2B5EF4-FFF2-40B4-BE49-F238E27FC236}">
                  <a16:creationId xmlns:a16="http://schemas.microsoft.com/office/drawing/2014/main" id="{4129BDBB-31A1-46F4-A2E3-12E0AB91CD3F}"/>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E3EBDE7-D542-4279-AAB1-6B72B31613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34" name="TextBox 33">
              <a:extLst>
                <a:ext uri="{FF2B5EF4-FFF2-40B4-BE49-F238E27FC236}">
                  <a16:creationId xmlns:a16="http://schemas.microsoft.com/office/drawing/2014/main" id="{80F06E51-BAA4-4541-8E5F-EF39B3C1ACA7}"/>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2" name="Group 41">
            <a:extLst>
              <a:ext uri="{FF2B5EF4-FFF2-40B4-BE49-F238E27FC236}">
                <a16:creationId xmlns:a16="http://schemas.microsoft.com/office/drawing/2014/main" id="{28902DA1-D21E-4F2D-9428-D2BAC46CAA9F}"/>
              </a:ext>
            </a:extLst>
          </p:cNvPr>
          <p:cNvGrpSpPr/>
          <p:nvPr/>
        </p:nvGrpSpPr>
        <p:grpSpPr>
          <a:xfrm>
            <a:off x="6485042" y="2078735"/>
            <a:ext cx="1752687" cy="1809638"/>
            <a:chOff x="6180243" y="2540289"/>
            <a:chExt cx="1752687" cy="1809638"/>
          </a:xfrm>
        </p:grpSpPr>
        <p:sp>
          <p:nvSpPr>
            <p:cNvPr id="26" name="Hexagon 25">
              <a:extLst>
                <a:ext uri="{FF2B5EF4-FFF2-40B4-BE49-F238E27FC236}">
                  <a16:creationId xmlns:a16="http://schemas.microsoft.com/office/drawing/2014/main" id="{3E134E75-9DD5-431E-A186-57DF99E63D54}"/>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9B488ADB-C24F-4FB5-8325-2359606CBA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35" name="TextBox 34">
              <a:extLst>
                <a:ext uri="{FF2B5EF4-FFF2-40B4-BE49-F238E27FC236}">
                  <a16:creationId xmlns:a16="http://schemas.microsoft.com/office/drawing/2014/main" id="{748B3695-C69A-476D-8A7E-6C5FF5B42A8B}"/>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sp>
        <p:nvSpPr>
          <p:cNvPr id="19" name="TextBox 18">
            <a:extLst>
              <a:ext uri="{FF2B5EF4-FFF2-40B4-BE49-F238E27FC236}">
                <a16:creationId xmlns:a16="http://schemas.microsoft.com/office/drawing/2014/main" id="{4D63F6FE-8A05-4307-90CD-5F7D8A04A414}"/>
              </a:ext>
            </a:extLst>
          </p:cNvPr>
          <p:cNvSpPr txBox="1"/>
          <p:nvPr/>
        </p:nvSpPr>
        <p:spPr>
          <a:xfrm>
            <a:off x="8194316" y="2784847"/>
            <a:ext cx="1514480" cy="784830"/>
          </a:xfrm>
          <a:prstGeom prst="rect">
            <a:avLst/>
          </a:prstGeom>
          <a:noFill/>
        </p:spPr>
        <p:txBody>
          <a:bodyPr wrap="square" rtlCol="0" anchor="ctr">
            <a:spAutoFit/>
          </a:bodyPr>
          <a:lstStyle/>
          <a:p>
            <a:pPr algn="r"/>
            <a:r>
              <a:rPr lang="en-US" sz="900"/>
              <a:t>Data Fusion: Prepare training data, run machine and deep learning, or arbitrary computation at planetary scale</a:t>
            </a:r>
          </a:p>
        </p:txBody>
      </p:sp>
      <p:pic>
        <p:nvPicPr>
          <p:cNvPr id="20" name="Picture 19" descr="Diagram, background pattern&#10;&#10;Description automatically generated">
            <a:extLst>
              <a:ext uri="{FF2B5EF4-FFF2-40B4-BE49-F238E27FC236}">
                <a16:creationId xmlns:a16="http://schemas.microsoft.com/office/drawing/2014/main" id="{6EB45642-FB5E-46A0-B954-DF1E28FF461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8571174" y="3678275"/>
            <a:ext cx="912460" cy="634666"/>
          </a:xfrm>
          <a:prstGeom prst="rect">
            <a:avLst/>
          </a:prstGeom>
          <a:effectLst>
            <a:glow rad="63500">
              <a:schemeClr val="tx1">
                <a:alpha val="13000"/>
              </a:schemeClr>
            </a:glow>
          </a:effectLst>
        </p:spPr>
      </p:pic>
    </p:spTree>
    <p:extLst>
      <p:ext uri="{BB962C8B-B14F-4D97-AF65-F5344CB8AC3E}">
        <p14:creationId xmlns:p14="http://schemas.microsoft.com/office/powerpoint/2010/main" val="35510770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normAutofit/>
          </a:bodyPr>
          <a:lstStyle/>
          <a:p>
            <a:pPr algn="ctr"/>
            <a:r>
              <a:rPr lang="en-US" sz="4000" dirty="0" err="1">
                <a:latin typeface="Montserrat" panose="00000500000000000000" pitchFamily="2" charset="0"/>
              </a:rPr>
              <a:t>GeodESIC</a:t>
            </a:r>
            <a:endParaRPr lang="en-US" sz="4000" dirty="0">
              <a:latin typeface="Montserrat" panose="00000500000000000000" pitchFamily="2" charset="0"/>
            </a:endParaRPr>
          </a:p>
        </p:txBody>
      </p:sp>
      <p:grpSp>
        <p:nvGrpSpPr>
          <p:cNvPr id="39" name="Group 38">
            <a:extLst>
              <a:ext uri="{FF2B5EF4-FFF2-40B4-BE49-F238E27FC236}">
                <a16:creationId xmlns:a16="http://schemas.microsoft.com/office/drawing/2014/main" id="{ECFB8C4C-F7FE-45F5-BF4C-080933B10676}"/>
              </a:ext>
            </a:extLst>
          </p:cNvPr>
          <p:cNvGrpSpPr/>
          <p:nvPr/>
        </p:nvGrpSpPr>
        <p:grpSpPr>
          <a:xfrm>
            <a:off x="3647381" y="2377441"/>
            <a:ext cx="1754196" cy="1778869"/>
            <a:chOff x="3346936" y="2838995"/>
            <a:chExt cx="1754196" cy="1778869"/>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0" name="TextBox 29">
              <a:extLst>
                <a:ext uri="{FF2B5EF4-FFF2-40B4-BE49-F238E27FC236}">
                  <a16:creationId xmlns:a16="http://schemas.microsoft.com/office/drawing/2014/main" id="{0385347F-EAEB-4175-B206-C42064585C0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grpSp>
        <p:nvGrpSpPr>
          <p:cNvPr id="40" name="Group 39">
            <a:extLst>
              <a:ext uri="{FF2B5EF4-FFF2-40B4-BE49-F238E27FC236}">
                <a16:creationId xmlns:a16="http://schemas.microsoft.com/office/drawing/2014/main" id="{53B8584C-00C5-44C8-A402-141AC80009ED}"/>
              </a:ext>
            </a:extLst>
          </p:cNvPr>
          <p:cNvGrpSpPr/>
          <p:nvPr/>
        </p:nvGrpSpPr>
        <p:grpSpPr>
          <a:xfrm>
            <a:off x="5059230" y="3146926"/>
            <a:ext cx="1763806" cy="1778869"/>
            <a:chOff x="4752470" y="3608480"/>
            <a:chExt cx="1763806" cy="1778869"/>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3" name="TextBox 32">
              <a:extLst>
                <a:ext uri="{FF2B5EF4-FFF2-40B4-BE49-F238E27FC236}">
                  <a16:creationId xmlns:a16="http://schemas.microsoft.com/office/drawing/2014/main" id="{F84C3FF3-E391-4BF1-B0D5-F6C5729519E2}"/>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grpSp>
        <p:nvGrpSpPr>
          <p:cNvPr id="41" name="Group 40">
            <a:extLst>
              <a:ext uri="{FF2B5EF4-FFF2-40B4-BE49-F238E27FC236}">
                <a16:creationId xmlns:a16="http://schemas.microsoft.com/office/drawing/2014/main" id="{8B5E9037-41D2-452A-BE32-2711119DA206}"/>
              </a:ext>
            </a:extLst>
          </p:cNvPr>
          <p:cNvGrpSpPr/>
          <p:nvPr/>
        </p:nvGrpSpPr>
        <p:grpSpPr>
          <a:xfrm>
            <a:off x="6485042" y="3927569"/>
            <a:ext cx="1752687" cy="1809638"/>
            <a:chOff x="6180243" y="4415247"/>
            <a:chExt cx="1752687" cy="1809638"/>
          </a:xfrm>
        </p:grpSpPr>
        <p:sp>
          <p:nvSpPr>
            <p:cNvPr id="28" name="Hexagon 27">
              <a:extLst>
                <a:ext uri="{FF2B5EF4-FFF2-40B4-BE49-F238E27FC236}">
                  <a16:creationId xmlns:a16="http://schemas.microsoft.com/office/drawing/2014/main" id="{4129BDBB-31A1-46F4-A2E3-12E0AB91CD3F}"/>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E3EBDE7-D542-4279-AAB1-6B72B31613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34" name="TextBox 33">
              <a:extLst>
                <a:ext uri="{FF2B5EF4-FFF2-40B4-BE49-F238E27FC236}">
                  <a16:creationId xmlns:a16="http://schemas.microsoft.com/office/drawing/2014/main" id="{80F06E51-BAA4-4541-8E5F-EF39B3C1ACA7}"/>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2" name="Group 41">
            <a:extLst>
              <a:ext uri="{FF2B5EF4-FFF2-40B4-BE49-F238E27FC236}">
                <a16:creationId xmlns:a16="http://schemas.microsoft.com/office/drawing/2014/main" id="{28902DA1-D21E-4F2D-9428-D2BAC46CAA9F}"/>
              </a:ext>
            </a:extLst>
          </p:cNvPr>
          <p:cNvGrpSpPr/>
          <p:nvPr/>
        </p:nvGrpSpPr>
        <p:grpSpPr>
          <a:xfrm>
            <a:off x="6485042" y="2078735"/>
            <a:ext cx="1752687" cy="1809638"/>
            <a:chOff x="6180243" y="2540289"/>
            <a:chExt cx="1752687" cy="1809638"/>
          </a:xfrm>
        </p:grpSpPr>
        <p:sp>
          <p:nvSpPr>
            <p:cNvPr id="26" name="Hexagon 25">
              <a:extLst>
                <a:ext uri="{FF2B5EF4-FFF2-40B4-BE49-F238E27FC236}">
                  <a16:creationId xmlns:a16="http://schemas.microsoft.com/office/drawing/2014/main" id="{3E134E75-9DD5-431E-A186-57DF99E63D54}"/>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9B488ADB-C24F-4FB5-8325-2359606CBA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35" name="TextBox 34">
              <a:extLst>
                <a:ext uri="{FF2B5EF4-FFF2-40B4-BE49-F238E27FC236}">
                  <a16:creationId xmlns:a16="http://schemas.microsoft.com/office/drawing/2014/main" id="{748B3695-C69A-476D-8A7E-6C5FF5B42A8B}"/>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spTree>
    <p:extLst>
      <p:ext uri="{BB962C8B-B14F-4D97-AF65-F5344CB8AC3E}">
        <p14:creationId xmlns:p14="http://schemas.microsoft.com/office/powerpoint/2010/main" val="30073192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normAutofit/>
          </a:bodyPr>
          <a:lstStyle/>
          <a:p>
            <a:pPr algn="ctr"/>
            <a:r>
              <a:rPr lang="en-US" sz="4000" dirty="0" err="1">
                <a:latin typeface="Montserrat" panose="00000500000000000000" pitchFamily="2" charset="0"/>
              </a:rPr>
              <a:t>GeodESIC</a:t>
            </a:r>
            <a:endParaRPr lang="en-US" sz="4000" dirty="0">
              <a:latin typeface="Montserrat" panose="00000500000000000000" pitchFamily="2" charset="0"/>
            </a:endParaRPr>
          </a:p>
        </p:txBody>
      </p:sp>
      <p:grpSp>
        <p:nvGrpSpPr>
          <p:cNvPr id="39" name="Group 38">
            <a:extLst>
              <a:ext uri="{FF2B5EF4-FFF2-40B4-BE49-F238E27FC236}">
                <a16:creationId xmlns:a16="http://schemas.microsoft.com/office/drawing/2014/main" id="{ECFB8C4C-F7FE-45F5-BF4C-080933B10676}"/>
              </a:ext>
            </a:extLst>
          </p:cNvPr>
          <p:cNvGrpSpPr/>
          <p:nvPr/>
        </p:nvGrpSpPr>
        <p:grpSpPr>
          <a:xfrm>
            <a:off x="1692303" y="2377441"/>
            <a:ext cx="1754196" cy="1778869"/>
            <a:chOff x="3346936" y="2838995"/>
            <a:chExt cx="1754196" cy="1778869"/>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0" name="TextBox 29">
              <a:extLst>
                <a:ext uri="{FF2B5EF4-FFF2-40B4-BE49-F238E27FC236}">
                  <a16:creationId xmlns:a16="http://schemas.microsoft.com/office/drawing/2014/main" id="{0385347F-EAEB-4175-B206-C42064585C0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grpSp>
        <p:nvGrpSpPr>
          <p:cNvPr id="40" name="Group 39">
            <a:extLst>
              <a:ext uri="{FF2B5EF4-FFF2-40B4-BE49-F238E27FC236}">
                <a16:creationId xmlns:a16="http://schemas.microsoft.com/office/drawing/2014/main" id="{53B8584C-00C5-44C8-A402-141AC80009ED}"/>
              </a:ext>
            </a:extLst>
          </p:cNvPr>
          <p:cNvGrpSpPr/>
          <p:nvPr/>
        </p:nvGrpSpPr>
        <p:grpSpPr>
          <a:xfrm>
            <a:off x="3104152" y="3146926"/>
            <a:ext cx="1763806" cy="1778869"/>
            <a:chOff x="4752470" y="3608480"/>
            <a:chExt cx="1763806" cy="1778869"/>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3" name="TextBox 32">
              <a:extLst>
                <a:ext uri="{FF2B5EF4-FFF2-40B4-BE49-F238E27FC236}">
                  <a16:creationId xmlns:a16="http://schemas.microsoft.com/office/drawing/2014/main" id="{F84C3FF3-E391-4BF1-B0D5-F6C5729519E2}"/>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grpSp>
        <p:nvGrpSpPr>
          <p:cNvPr id="41" name="Group 40">
            <a:extLst>
              <a:ext uri="{FF2B5EF4-FFF2-40B4-BE49-F238E27FC236}">
                <a16:creationId xmlns:a16="http://schemas.microsoft.com/office/drawing/2014/main" id="{8B5E9037-41D2-452A-BE32-2711119DA206}"/>
              </a:ext>
            </a:extLst>
          </p:cNvPr>
          <p:cNvGrpSpPr/>
          <p:nvPr/>
        </p:nvGrpSpPr>
        <p:grpSpPr>
          <a:xfrm>
            <a:off x="6485042" y="3927569"/>
            <a:ext cx="1752687" cy="1809638"/>
            <a:chOff x="6180243" y="4415247"/>
            <a:chExt cx="1752687" cy="1809638"/>
          </a:xfrm>
        </p:grpSpPr>
        <p:sp>
          <p:nvSpPr>
            <p:cNvPr id="28" name="Hexagon 27">
              <a:extLst>
                <a:ext uri="{FF2B5EF4-FFF2-40B4-BE49-F238E27FC236}">
                  <a16:creationId xmlns:a16="http://schemas.microsoft.com/office/drawing/2014/main" id="{4129BDBB-31A1-46F4-A2E3-12E0AB91CD3F}"/>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E3EBDE7-D542-4279-AAB1-6B72B31613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34" name="TextBox 33">
              <a:extLst>
                <a:ext uri="{FF2B5EF4-FFF2-40B4-BE49-F238E27FC236}">
                  <a16:creationId xmlns:a16="http://schemas.microsoft.com/office/drawing/2014/main" id="{80F06E51-BAA4-4541-8E5F-EF39B3C1ACA7}"/>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2" name="Group 41">
            <a:extLst>
              <a:ext uri="{FF2B5EF4-FFF2-40B4-BE49-F238E27FC236}">
                <a16:creationId xmlns:a16="http://schemas.microsoft.com/office/drawing/2014/main" id="{28902DA1-D21E-4F2D-9428-D2BAC46CAA9F}"/>
              </a:ext>
            </a:extLst>
          </p:cNvPr>
          <p:cNvGrpSpPr/>
          <p:nvPr/>
        </p:nvGrpSpPr>
        <p:grpSpPr>
          <a:xfrm>
            <a:off x="4529964" y="2078735"/>
            <a:ext cx="1752687" cy="1809638"/>
            <a:chOff x="6180243" y="2540289"/>
            <a:chExt cx="1752687" cy="1809638"/>
          </a:xfrm>
        </p:grpSpPr>
        <p:sp>
          <p:nvSpPr>
            <p:cNvPr id="26" name="Hexagon 25">
              <a:extLst>
                <a:ext uri="{FF2B5EF4-FFF2-40B4-BE49-F238E27FC236}">
                  <a16:creationId xmlns:a16="http://schemas.microsoft.com/office/drawing/2014/main" id="{3E134E75-9DD5-431E-A186-57DF99E63D54}"/>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9B488ADB-C24F-4FB5-8325-2359606CBA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35" name="TextBox 34">
              <a:extLst>
                <a:ext uri="{FF2B5EF4-FFF2-40B4-BE49-F238E27FC236}">
                  <a16:creationId xmlns:a16="http://schemas.microsoft.com/office/drawing/2014/main" id="{748B3695-C69A-476D-8A7E-6C5FF5B42A8B}"/>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sp>
        <p:nvSpPr>
          <p:cNvPr id="19" name="TextBox 18">
            <a:extLst>
              <a:ext uri="{FF2B5EF4-FFF2-40B4-BE49-F238E27FC236}">
                <a16:creationId xmlns:a16="http://schemas.microsoft.com/office/drawing/2014/main" id="{DC2E5474-37DF-4C52-A84D-F8793F4CBC21}"/>
              </a:ext>
            </a:extLst>
          </p:cNvPr>
          <p:cNvSpPr txBox="1"/>
          <p:nvPr/>
        </p:nvSpPr>
        <p:spPr>
          <a:xfrm>
            <a:off x="6526625" y="3236453"/>
            <a:ext cx="1514480" cy="646331"/>
          </a:xfrm>
          <a:prstGeom prst="rect">
            <a:avLst/>
          </a:prstGeom>
          <a:noFill/>
        </p:spPr>
        <p:txBody>
          <a:bodyPr wrap="square" rtlCol="0" anchor="ctr">
            <a:spAutoFit/>
          </a:bodyPr>
          <a:lstStyle/>
          <a:p>
            <a:pPr algn="r"/>
            <a:r>
              <a:rPr lang="en-US" sz="900"/>
              <a:t>The Geospatial Service Mesh – enabling a decentralized geospatial data infrastructure</a:t>
            </a:r>
          </a:p>
        </p:txBody>
      </p:sp>
    </p:spTree>
    <p:extLst>
      <p:ext uri="{BB962C8B-B14F-4D97-AF65-F5344CB8AC3E}">
        <p14:creationId xmlns:p14="http://schemas.microsoft.com/office/powerpoint/2010/main" val="39171947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normAutofit/>
          </a:bodyPr>
          <a:lstStyle/>
          <a:p>
            <a:pPr algn="ctr"/>
            <a:r>
              <a:rPr lang="en-US" sz="4000" dirty="0" err="1">
                <a:latin typeface="Montserrat" panose="00000500000000000000" pitchFamily="2" charset="0"/>
              </a:rPr>
              <a:t>GeodESIC</a:t>
            </a:r>
            <a:endParaRPr lang="en-US" sz="4000" dirty="0">
              <a:latin typeface="Montserrat" panose="00000500000000000000" pitchFamily="2" charset="0"/>
            </a:endParaRPr>
          </a:p>
        </p:txBody>
      </p:sp>
      <p:grpSp>
        <p:nvGrpSpPr>
          <p:cNvPr id="39" name="Group 38">
            <a:extLst>
              <a:ext uri="{FF2B5EF4-FFF2-40B4-BE49-F238E27FC236}">
                <a16:creationId xmlns:a16="http://schemas.microsoft.com/office/drawing/2014/main" id="{ECFB8C4C-F7FE-45F5-BF4C-080933B10676}"/>
              </a:ext>
            </a:extLst>
          </p:cNvPr>
          <p:cNvGrpSpPr/>
          <p:nvPr/>
        </p:nvGrpSpPr>
        <p:grpSpPr>
          <a:xfrm>
            <a:off x="1692303" y="2377441"/>
            <a:ext cx="1754196" cy="1778869"/>
            <a:chOff x="3346936" y="2838995"/>
            <a:chExt cx="1754196" cy="1778869"/>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0" name="TextBox 29">
              <a:extLst>
                <a:ext uri="{FF2B5EF4-FFF2-40B4-BE49-F238E27FC236}">
                  <a16:creationId xmlns:a16="http://schemas.microsoft.com/office/drawing/2014/main" id="{0385347F-EAEB-4175-B206-C42064585C0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grpSp>
        <p:nvGrpSpPr>
          <p:cNvPr id="40" name="Group 39">
            <a:extLst>
              <a:ext uri="{FF2B5EF4-FFF2-40B4-BE49-F238E27FC236}">
                <a16:creationId xmlns:a16="http://schemas.microsoft.com/office/drawing/2014/main" id="{53B8584C-00C5-44C8-A402-141AC80009ED}"/>
              </a:ext>
            </a:extLst>
          </p:cNvPr>
          <p:cNvGrpSpPr/>
          <p:nvPr/>
        </p:nvGrpSpPr>
        <p:grpSpPr>
          <a:xfrm>
            <a:off x="3104152" y="3146926"/>
            <a:ext cx="1763806" cy="1778869"/>
            <a:chOff x="4752470" y="3608480"/>
            <a:chExt cx="1763806" cy="1778869"/>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3" name="TextBox 32">
              <a:extLst>
                <a:ext uri="{FF2B5EF4-FFF2-40B4-BE49-F238E27FC236}">
                  <a16:creationId xmlns:a16="http://schemas.microsoft.com/office/drawing/2014/main" id="{F84C3FF3-E391-4BF1-B0D5-F6C5729519E2}"/>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grpSp>
        <p:nvGrpSpPr>
          <p:cNvPr id="41" name="Group 40">
            <a:extLst>
              <a:ext uri="{FF2B5EF4-FFF2-40B4-BE49-F238E27FC236}">
                <a16:creationId xmlns:a16="http://schemas.microsoft.com/office/drawing/2014/main" id="{8B5E9037-41D2-452A-BE32-2711119DA206}"/>
              </a:ext>
            </a:extLst>
          </p:cNvPr>
          <p:cNvGrpSpPr/>
          <p:nvPr/>
        </p:nvGrpSpPr>
        <p:grpSpPr>
          <a:xfrm>
            <a:off x="6485042" y="3927569"/>
            <a:ext cx="1752687" cy="1809638"/>
            <a:chOff x="6180243" y="4415247"/>
            <a:chExt cx="1752687" cy="1809638"/>
          </a:xfrm>
        </p:grpSpPr>
        <p:sp>
          <p:nvSpPr>
            <p:cNvPr id="28" name="Hexagon 27">
              <a:extLst>
                <a:ext uri="{FF2B5EF4-FFF2-40B4-BE49-F238E27FC236}">
                  <a16:creationId xmlns:a16="http://schemas.microsoft.com/office/drawing/2014/main" id="{4129BDBB-31A1-46F4-A2E3-12E0AB91CD3F}"/>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E3EBDE7-D542-4279-AAB1-6B72B31613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34" name="TextBox 33">
              <a:extLst>
                <a:ext uri="{FF2B5EF4-FFF2-40B4-BE49-F238E27FC236}">
                  <a16:creationId xmlns:a16="http://schemas.microsoft.com/office/drawing/2014/main" id="{80F06E51-BAA4-4541-8E5F-EF39B3C1ACA7}"/>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2" name="Group 41">
            <a:extLst>
              <a:ext uri="{FF2B5EF4-FFF2-40B4-BE49-F238E27FC236}">
                <a16:creationId xmlns:a16="http://schemas.microsoft.com/office/drawing/2014/main" id="{28902DA1-D21E-4F2D-9428-D2BAC46CAA9F}"/>
              </a:ext>
            </a:extLst>
          </p:cNvPr>
          <p:cNvGrpSpPr/>
          <p:nvPr/>
        </p:nvGrpSpPr>
        <p:grpSpPr>
          <a:xfrm>
            <a:off x="4529964" y="2078735"/>
            <a:ext cx="1752687" cy="1809638"/>
            <a:chOff x="6180243" y="2540289"/>
            <a:chExt cx="1752687" cy="1809638"/>
          </a:xfrm>
        </p:grpSpPr>
        <p:sp>
          <p:nvSpPr>
            <p:cNvPr id="26" name="Hexagon 25">
              <a:extLst>
                <a:ext uri="{FF2B5EF4-FFF2-40B4-BE49-F238E27FC236}">
                  <a16:creationId xmlns:a16="http://schemas.microsoft.com/office/drawing/2014/main" id="{3E134E75-9DD5-431E-A186-57DF99E63D54}"/>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9B488ADB-C24F-4FB5-8325-2359606CBA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35" name="TextBox 34">
              <a:extLst>
                <a:ext uri="{FF2B5EF4-FFF2-40B4-BE49-F238E27FC236}">
                  <a16:creationId xmlns:a16="http://schemas.microsoft.com/office/drawing/2014/main" id="{748B3695-C69A-476D-8A7E-6C5FF5B42A8B}"/>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sp>
        <p:nvSpPr>
          <p:cNvPr id="19" name="TextBox 18">
            <a:extLst>
              <a:ext uri="{FF2B5EF4-FFF2-40B4-BE49-F238E27FC236}">
                <a16:creationId xmlns:a16="http://schemas.microsoft.com/office/drawing/2014/main" id="{DC2E5474-37DF-4C52-A84D-F8793F4CBC21}"/>
              </a:ext>
            </a:extLst>
          </p:cNvPr>
          <p:cNvSpPr txBox="1"/>
          <p:nvPr/>
        </p:nvSpPr>
        <p:spPr>
          <a:xfrm>
            <a:off x="6604145" y="3097954"/>
            <a:ext cx="1514480" cy="784830"/>
          </a:xfrm>
          <a:prstGeom prst="rect">
            <a:avLst/>
          </a:prstGeom>
          <a:noFill/>
        </p:spPr>
        <p:txBody>
          <a:bodyPr wrap="square" rtlCol="0" anchor="ctr">
            <a:spAutoFit/>
          </a:bodyPr>
          <a:lstStyle/>
          <a:p>
            <a:pPr algn="r"/>
            <a:r>
              <a:rPr lang="en-US" sz="900"/>
              <a:t>Plugin-based architecture enables virtually any data source or API to be exposed through virtually any service API</a:t>
            </a:r>
          </a:p>
        </p:txBody>
      </p:sp>
    </p:spTree>
    <p:extLst>
      <p:ext uri="{BB962C8B-B14F-4D97-AF65-F5344CB8AC3E}">
        <p14:creationId xmlns:p14="http://schemas.microsoft.com/office/powerpoint/2010/main" val="9667064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normAutofit/>
          </a:bodyPr>
          <a:lstStyle/>
          <a:p>
            <a:pPr algn="ctr"/>
            <a:r>
              <a:rPr lang="en-US" sz="4000" dirty="0" err="1">
                <a:latin typeface="Montserrat" panose="00000500000000000000" pitchFamily="2" charset="0"/>
              </a:rPr>
              <a:t>GeodESIC</a:t>
            </a:r>
            <a:endParaRPr lang="en-US" sz="4000" dirty="0">
              <a:latin typeface="Montserrat" panose="00000500000000000000" pitchFamily="2" charset="0"/>
            </a:endParaRPr>
          </a:p>
        </p:txBody>
      </p:sp>
      <p:grpSp>
        <p:nvGrpSpPr>
          <p:cNvPr id="39" name="Group 38">
            <a:extLst>
              <a:ext uri="{FF2B5EF4-FFF2-40B4-BE49-F238E27FC236}">
                <a16:creationId xmlns:a16="http://schemas.microsoft.com/office/drawing/2014/main" id="{ECFB8C4C-F7FE-45F5-BF4C-080933B10676}"/>
              </a:ext>
            </a:extLst>
          </p:cNvPr>
          <p:cNvGrpSpPr/>
          <p:nvPr/>
        </p:nvGrpSpPr>
        <p:grpSpPr>
          <a:xfrm>
            <a:off x="3647381" y="2377441"/>
            <a:ext cx="1754196" cy="1778869"/>
            <a:chOff x="3346936" y="2838995"/>
            <a:chExt cx="1754196" cy="1778869"/>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0" name="TextBox 29">
              <a:extLst>
                <a:ext uri="{FF2B5EF4-FFF2-40B4-BE49-F238E27FC236}">
                  <a16:creationId xmlns:a16="http://schemas.microsoft.com/office/drawing/2014/main" id="{0385347F-EAEB-4175-B206-C42064585C0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grpSp>
        <p:nvGrpSpPr>
          <p:cNvPr id="40" name="Group 39">
            <a:extLst>
              <a:ext uri="{FF2B5EF4-FFF2-40B4-BE49-F238E27FC236}">
                <a16:creationId xmlns:a16="http://schemas.microsoft.com/office/drawing/2014/main" id="{53B8584C-00C5-44C8-A402-141AC80009ED}"/>
              </a:ext>
            </a:extLst>
          </p:cNvPr>
          <p:cNvGrpSpPr/>
          <p:nvPr/>
        </p:nvGrpSpPr>
        <p:grpSpPr>
          <a:xfrm>
            <a:off x="5059230" y="3146926"/>
            <a:ext cx="1763806" cy="1778869"/>
            <a:chOff x="4752470" y="3608480"/>
            <a:chExt cx="1763806" cy="1778869"/>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3" name="TextBox 32">
              <a:extLst>
                <a:ext uri="{FF2B5EF4-FFF2-40B4-BE49-F238E27FC236}">
                  <a16:creationId xmlns:a16="http://schemas.microsoft.com/office/drawing/2014/main" id="{F84C3FF3-E391-4BF1-B0D5-F6C5729519E2}"/>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grpSp>
        <p:nvGrpSpPr>
          <p:cNvPr id="41" name="Group 40">
            <a:extLst>
              <a:ext uri="{FF2B5EF4-FFF2-40B4-BE49-F238E27FC236}">
                <a16:creationId xmlns:a16="http://schemas.microsoft.com/office/drawing/2014/main" id="{8B5E9037-41D2-452A-BE32-2711119DA206}"/>
              </a:ext>
            </a:extLst>
          </p:cNvPr>
          <p:cNvGrpSpPr/>
          <p:nvPr/>
        </p:nvGrpSpPr>
        <p:grpSpPr>
          <a:xfrm>
            <a:off x="6485042" y="3927569"/>
            <a:ext cx="1752687" cy="1809638"/>
            <a:chOff x="6180243" y="4415247"/>
            <a:chExt cx="1752687" cy="1809638"/>
          </a:xfrm>
        </p:grpSpPr>
        <p:sp>
          <p:nvSpPr>
            <p:cNvPr id="28" name="Hexagon 27">
              <a:extLst>
                <a:ext uri="{FF2B5EF4-FFF2-40B4-BE49-F238E27FC236}">
                  <a16:creationId xmlns:a16="http://schemas.microsoft.com/office/drawing/2014/main" id="{4129BDBB-31A1-46F4-A2E3-12E0AB91CD3F}"/>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E3EBDE7-D542-4279-AAB1-6B72B31613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34" name="TextBox 33">
              <a:extLst>
                <a:ext uri="{FF2B5EF4-FFF2-40B4-BE49-F238E27FC236}">
                  <a16:creationId xmlns:a16="http://schemas.microsoft.com/office/drawing/2014/main" id="{80F06E51-BAA4-4541-8E5F-EF39B3C1ACA7}"/>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2" name="Group 41">
            <a:extLst>
              <a:ext uri="{FF2B5EF4-FFF2-40B4-BE49-F238E27FC236}">
                <a16:creationId xmlns:a16="http://schemas.microsoft.com/office/drawing/2014/main" id="{28902DA1-D21E-4F2D-9428-D2BAC46CAA9F}"/>
              </a:ext>
            </a:extLst>
          </p:cNvPr>
          <p:cNvGrpSpPr/>
          <p:nvPr/>
        </p:nvGrpSpPr>
        <p:grpSpPr>
          <a:xfrm>
            <a:off x="6485042" y="2078735"/>
            <a:ext cx="1752687" cy="1809638"/>
            <a:chOff x="6180243" y="2540289"/>
            <a:chExt cx="1752687" cy="1809638"/>
          </a:xfrm>
        </p:grpSpPr>
        <p:sp>
          <p:nvSpPr>
            <p:cNvPr id="26" name="Hexagon 25">
              <a:extLst>
                <a:ext uri="{FF2B5EF4-FFF2-40B4-BE49-F238E27FC236}">
                  <a16:creationId xmlns:a16="http://schemas.microsoft.com/office/drawing/2014/main" id="{3E134E75-9DD5-431E-A186-57DF99E63D54}"/>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9B488ADB-C24F-4FB5-8325-2359606CBA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35" name="TextBox 34">
              <a:extLst>
                <a:ext uri="{FF2B5EF4-FFF2-40B4-BE49-F238E27FC236}">
                  <a16:creationId xmlns:a16="http://schemas.microsoft.com/office/drawing/2014/main" id="{748B3695-C69A-476D-8A7E-6C5FF5B42A8B}"/>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spTree>
    <p:extLst>
      <p:ext uri="{BB962C8B-B14F-4D97-AF65-F5344CB8AC3E}">
        <p14:creationId xmlns:p14="http://schemas.microsoft.com/office/powerpoint/2010/main" val="22556461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normAutofit/>
          </a:bodyPr>
          <a:lstStyle/>
          <a:p>
            <a:pPr algn="ctr"/>
            <a:r>
              <a:rPr lang="en-US" sz="4000" dirty="0" err="1">
                <a:latin typeface="Montserrat" panose="00000500000000000000" pitchFamily="2" charset="0"/>
              </a:rPr>
              <a:t>GeodESIC</a:t>
            </a:r>
            <a:endParaRPr lang="en-US" sz="4000" dirty="0">
              <a:latin typeface="Montserrat" panose="00000500000000000000" pitchFamily="2" charset="0"/>
            </a:endParaRPr>
          </a:p>
        </p:txBody>
      </p:sp>
      <p:grpSp>
        <p:nvGrpSpPr>
          <p:cNvPr id="3" name="Group 2">
            <a:extLst>
              <a:ext uri="{FF2B5EF4-FFF2-40B4-BE49-F238E27FC236}">
                <a16:creationId xmlns:a16="http://schemas.microsoft.com/office/drawing/2014/main" id="{2403713C-03DB-48C3-8188-0C5340958E9B}"/>
              </a:ext>
            </a:extLst>
          </p:cNvPr>
          <p:cNvGrpSpPr/>
          <p:nvPr/>
        </p:nvGrpSpPr>
        <p:grpSpPr>
          <a:xfrm>
            <a:off x="3648890" y="2377436"/>
            <a:ext cx="4588839" cy="3061070"/>
            <a:chOff x="3648890" y="2377436"/>
            <a:chExt cx="4588839" cy="3061070"/>
          </a:xfrm>
        </p:grpSpPr>
        <p:grpSp>
          <p:nvGrpSpPr>
            <p:cNvPr id="39" name="Group 38">
              <a:extLst>
                <a:ext uri="{FF2B5EF4-FFF2-40B4-BE49-F238E27FC236}">
                  <a16:creationId xmlns:a16="http://schemas.microsoft.com/office/drawing/2014/main" id="{ECFB8C4C-F7FE-45F5-BF4C-080933B10676}"/>
                </a:ext>
              </a:extLst>
            </p:cNvPr>
            <p:cNvGrpSpPr/>
            <p:nvPr/>
          </p:nvGrpSpPr>
          <p:grpSpPr>
            <a:xfrm>
              <a:off x="3648890" y="2377441"/>
              <a:ext cx="1752687" cy="1510937"/>
              <a:chOff x="3348445" y="2838995"/>
              <a:chExt cx="1752687" cy="1510937"/>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75137" y="3064873"/>
                <a:ext cx="899303" cy="1059180"/>
              </a:xfrm>
              <a:prstGeom prst="rect">
                <a:avLst/>
              </a:prstGeom>
              <a:effectLst>
                <a:glow rad="114300">
                  <a:schemeClr val="accent6">
                    <a:satMod val="175000"/>
                    <a:alpha val="13000"/>
                  </a:schemeClr>
                </a:glow>
              </a:effectLst>
            </p:spPr>
          </p:pic>
        </p:grpSp>
        <p:grpSp>
          <p:nvGrpSpPr>
            <p:cNvPr id="40" name="Group 39">
              <a:extLst>
                <a:ext uri="{FF2B5EF4-FFF2-40B4-BE49-F238E27FC236}">
                  <a16:creationId xmlns:a16="http://schemas.microsoft.com/office/drawing/2014/main" id="{53B8584C-00C5-44C8-A402-141AC80009ED}"/>
                </a:ext>
              </a:extLst>
            </p:cNvPr>
            <p:cNvGrpSpPr/>
            <p:nvPr/>
          </p:nvGrpSpPr>
          <p:grpSpPr>
            <a:xfrm>
              <a:off x="5070349" y="3146926"/>
              <a:ext cx="1752687" cy="1510937"/>
              <a:chOff x="4763589" y="3608480"/>
              <a:chExt cx="1752687" cy="1510937"/>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grpSp>
        <p:grpSp>
          <p:nvGrpSpPr>
            <p:cNvPr id="41" name="Group 40">
              <a:extLst>
                <a:ext uri="{FF2B5EF4-FFF2-40B4-BE49-F238E27FC236}">
                  <a16:creationId xmlns:a16="http://schemas.microsoft.com/office/drawing/2014/main" id="{8B5E9037-41D2-452A-BE32-2711119DA206}"/>
                </a:ext>
              </a:extLst>
            </p:cNvPr>
            <p:cNvGrpSpPr/>
            <p:nvPr/>
          </p:nvGrpSpPr>
          <p:grpSpPr>
            <a:xfrm>
              <a:off x="6485042" y="3927569"/>
              <a:ext cx="1752687" cy="1510937"/>
              <a:chOff x="6180243" y="4415247"/>
              <a:chExt cx="1752687" cy="1510937"/>
            </a:xfrm>
          </p:grpSpPr>
          <p:sp>
            <p:nvSpPr>
              <p:cNvPr id="28" name="Hexagon 27">
                <a:extLst>
                  <a:ext uri="{FF2B5EF4-FFF2-40B4-BE49-F238E27FC236}">
                    <a16:creationId xmlns:a16="http://schemas.microsoft.com/office/drawing/2014/main" id="{4129BDBB-31A1-46F4-A2E3-12E0AB91CD3F}"/>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E3EBDE7-D542-4279-AAB1-6B72B31613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526996" y="4641125"/>
                <a:ext cx="1059180" cy="1059180"/>
              </a:xfrm>
              <a:prstGeom prst="rect">
                <a:avLst/>
              </a:prstGeom>
              <a:effectLst>
                <a:glow rad="114300">
                  <a:schemeClr val="accent6">
                    <a:satMod val="175000"/>
                    <a:alpha val="13000"/>
                  </a:schemeClr>
                </a:glow>
              </a:effectLst>
            </p:spPr>
          </p:pic>
        </p:grpSp>
        <p:grpSp>
          <p:nvGrpSpPr>
            <p:cNvPr id="42" name="Group 41">
              <a:extLst>
                <a:ext uri="{FF2B5EF4-FFF2-40B4-BE49-F238E27FC236}">
                  <a16:creationId xmlns:a16="http://schemas.microsoft.com/office/drawing/2014/main" id="{28902DA1-D21E-4F2D-9428-D2BAC46CAA9F}"/>
                </a:ext>
              </a:extLst>
            </p:cNvPr>
            <p:cNvGrpSpPr/>
            <p:nvPr/>
          </p:nvGrpSpPr>
          <p:grpSpPr>
            <a:xfrm>
              <a:off x="6485042" y="2377436"/>
              <a:ext cx="1752687" cy="1510937"/>
              <a:chOff x="6180243" y="2838990"/>
              <a:chExt cx="1752687" cy="1510937"/>
            </a:xfrm>
          </p:grpSpPr>
          <p:sp>
            <p:nvSpPr>
              <p:cNvPr id="26" name="Hexagon 25">
                <a:extLst>
                  <a:ext uri="{FF2B5EF4-FFF2-40B4-BE49-F238E27FC236}">
                    <a16:creationId xmlns:a16="http://schemas.microsoft.com/office/drawing/2014/main" id="{3E134E75-9DD5-431E-A186-57DF99E63D54}"/>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9B488ADB-C24F-4FB5-8325-2359606CBA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582162" y="3064868"/>
                <a:ext cx="948848" cy="1059180"/>
              </a:xfrm>
              <a:prstGeom prst="rect">
                <a:avLst/>
              </a:prstGeom>
              <a:effectLst>
                <a:glow rad="114300">
                  <a:schemeClr val="accent6">
                    <a:satMod val="175000"/>
                    <a:alpha val="13000"/>
                  </a:schemeClr>
                </a:glow>
              </a:effectLst>
            </p:spPr>
          </p:pic>
        </p:grpSp>
      </p:grpSp>
    </p:spTree>
    <p:extLst>
      <p:ext uri="{BB962C8B-B14F-4D97-AF65-F5344CB8AC3E}">
        <p14:creationId xmlns:p14="http://schemas.microsoft.com/office/powerpoint/2010/main" val="199303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lstStyle/>
          <a:p>
            <a:pPr algn="ctr"/>
            <a:r>
              <a:rPr lang="en-US" err="1"/>
              <a:t>GeodESIC</a:t>
            </a:r>
            <a:endParaRPr lang="en-US"/>
          </a:p>
        </p:txBody>
      </p:sp>
      <p:grpSp>
        <p:nvGrpSpPr>
          <p:cNvPr id="3" name="Group 2">
            <a:extLst>
              <a:ext uri="{FF2B5EF4-FFF2-40B4-BE49-F238E27FC236}">
                <a16:creationId xmlns:a16="http://schemas.microsoft.com/office/drawing/2014/main" id="{2403713C-03DB-48C3-8188-0C5340958E9B}"/>
              </a:ext>
            </a:extLst>
          </p:cNvPr>
          <p:cNvGrpSpPr/>
          <p:nvPr/>
        </p:nvGrpSpPr>
        <p:grpSpPr>
          <a:xfrm>
            <a:off x="365760" y="474613"/>
            <a:ext cx="1938672" cy="1293227"/>
            <a:chOff x="3648890" y="2377436"/>
            <a:chExt cx="4588839" cy="3061070"/>
          </a:xfrm>
        </p:grpSpPr>
        <p:grpSp>
          <p:nvGrpSpPr>
            <p:cNvPr id="39" name="Group 38">
              <a:extLst>
                <a:ext uri="{FF2B5EF4-FFF2-40B4-BE49-F238E27FC236}">
                  <a16:creationId xmlns:a16="http://schemas.microsoft.com/office/drawing/2014/main" id="{ECFB8C4C-F7FE-45F5-BF4C-080933B10676}"/>
                </a:ext>
              </a:extLst>
            </p:cNvPr>
            <p:cNvGrpSpPr/>
            <p:nvPr/>
          </p:nvGrpSpPr>
          <p:grpSpPr>
            <a:xfrm>
              <a:off x="3648890" y="2377441"/>
              <a:ext cx="1752687" cy="1510937"/>
              <a:chOff x="3348445" y="2838995"/>
              <a:chExt cx="1752687" cy="1510937"/>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75137" y="3064873"/>
                <a:ext cx="899303" cy="1059180"/>
              </a:xfrm>
              <a:prstGeom prst="rect">
                <a:avLst/>
              </a:prstGeom>
              <a:effectLst>
                <a:glow rad="114300">
                  <a:schemeClr val="accent6">
                    <a:satMod val="175000"/>
                    <a:alpha val="13000"/>
                  </a:schemeClr>
                </a:glow>
              </a:effectLst>
            </p:spPr>
          </p:pic>
        </p:grpSp>
        <p:grpSp>
          <p:nvGrpSpPr>
            <p:cNvPr id="40" name="Group 39">
              <a:extLst>
                <a:ext uri="{FF2B5EF4-FFF2-40B4-BE49-F238E27FC236}">
                  <a16:creationId xmlns:a16="http://schemas.microsoft.com/office/drawing/2014/main" id="{53B8584C-00C5-44C8-A402-141AC80009ED}"/>
                </a:ext>
              </a:extLst>
            </p:cNvPr>
            <p:cNvGrpSpPr/>
            <p:nvPr/>
          </p:nvGrpSpPr>
          <p:grpSpPr>
            <a:xfrm>
              <a:off x="5070349" y="3146926"/>
              <a:ext cx="1752687" cy="1510937"/>
              <a:chOff x="4763589" y="3608480"/>
              <a:chExt cx="1752687" cy="1510937"/>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grpSp>
        <p:grpSp>
          <p:nvGrpSpPr>
            <p:cNvPr id="41" name="Group 40">
              <a:extLst>
                <a:ext uri="{FF2B5EF4-FFF2-40B4-BE49-F238E27FC236}">
                  <a16:creationId xmlns:a16="http://schemas.microsoft.com/office/drawing/2014/main" id="{8B5E9037-41D2-452A-BE32-2711119DA206}"/>
                </a:ext>
              </a:extLst>
            </p:cNvPr>
            <p:cNvGrpSpPr/>
            <p:nvPr/>
          </p:nvGrpSpPr>
          <p:grpSpPr>
            <a:xfrm>
              <a:off x="6485042" y="3927569"/>
              <a:ext cx="1752687" cy="1510937"/>
              <a:chOff x="6180243" y="4415247"/>
              <a:chExt cx="1752687" cy="1510937"/>
            </a:xfrm>
          </p:grpSpPr>
          <p:sp>
            <p:nvSpPr>
              <p:cNvPr id="28" name="Hexagon 27">
                <a:extLst>
                  <a:ext uri="{FF2B5EF4-FFF2-40B4-BE49-F238E27FC236}">
                    <a16:creationId xmlns:a16="http://schemas.microsoft.com/office/drawing/2014/main" id="{4129BDBB-31A1-46F4-A2E3-12E0AB91CD3F}"/>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E3EBDE7-D542-4279-AAB1-6B72B31613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26996" y="4641125"/>
                <a:ext cx="1059180" cy="1059180"/>
              </a:xfrm>
              <a:prstGeom prst="rect">
                <a:avLst/>
              </a:prstGeom>
              <a:effectLst>
                <a:glow rad="114300">
                  <a:schemeClr val="accent6">
                    <a:satMod val="175000"/>
                    <a:alpha val="13000"/>
                  </a:schemeClr>
                </a:glow>
              </a:effectLst>
            </p:spPr>
          </p:pic>
        </p:grpSp>
        <p:grpSp>
          <p:nvGrpSpPr>
            <p:cNvPr id="42" name="Group 41">
              <a:extLst>
                <a:ext uri="{FF2B5EF4-FFF2-40B4-BE49-F238E27FC236}">
                  <a16:creationId xmlns:a16="http://schemas.microsoft.com/office/drawing/2014/main" id="{28902DA1-D21E-4F2D-9428-D2BAC46CAA9F}"/>
                </a:ext>
              </a:extLst>
            </p:cNvPr>
            <p:cNvGrpSpPr/>
            <p:nvPr/>
          </p:nvGrpSpPr>
          <p:grpSpPr>
            <a:xfrm>
              <a:off x="6485042" y="2377436"/>
              <a:ext cx="1752687" cy="1510937"/>
              <a:chOff x="6180243" y="2838990"/>
              <a:chExt cx="1752687" cy="1510937"/>
            </a:xfrm>
          </p:grpSpPr>
          <p:sp>
            <p:nvSpPr>
              <p:cNvPr id="26" name="Hexagon 25">
                <a:extLst>
                  <a:ext uri="{FF2B5EF4-FFF2-40B4-BE49-F238E27FC236}">
                    <a16:creationId xmlns:a16="http://schemas.microsoft.com/office/drawing/2014/main" id="{3E134E75-9DD5-431E-A186-57DF99E63D54}"/>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9B488ADB-C24F-4FB5-8325-2359606CBA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582162" y="3064868"/>
                <a:ext cx="948848" cy="1059180"/>
              </a:xfrm>
              <a:prstGeom prst="rect">
                <a:avLst/>
              </a:prstGeom>
              <a:effectLst>
                <a:glow rad="114300">
                  <a:schemeClr val="accent6">
                    <a:satMod val="175000"/>
                    <a:alpha val="13000"/>
                  </a:schemeClr>
                </a:glow>
              </a:effectLst>
            </p:spPr>
          </p:pic>
        </p:grpSp>
      </p:grpSp>
      <p:sp>
        <p:nvSpPr>
          <p:cNvPr id="17" name="TextBox 16">
            <a:extLst>
              <a:ext uri="{FF2B5EF4-FFF2-40B4-BE49-F238E27FC236}">
                <a16:creationId xmlns:a16="http://schemas.microsoft.com/office/drawing/2014/main" id="{FDD2A601-510D-4FB7-8007-8ED5F74C7693}"/>
              </a:ext>
            </a:extLst>
          </p:cNvPr>
          <p:cNvSpPr txBox="1"/>
          <p:nvPr/>
        </p:nvSpPr>
        <p:spPr>
          <a:xfrm>
            <a:off x="5206538" y="1543868"/>
            <a:ext cx="1778924" cy="3770263"/>
          </a:xfrm>
          <a:prstGeom prst="rect">
            <a:avLst/>
          </a:prstGeom>
          <a:noFill/>
        </p:spPr>
        <p:txBody>
          <a:bodyPr wrap="square" rtlCol="0" anchor="ctr">
            <a:spAutoFit/>
          </a:bodyPr>
          <a:lstStyle/>
          <a:p>
            <a:pPr algn="ctr"/>
            <a:r>
              <a:rPr lang="en-US" sz="23900" dirty="0"/>
              <a:t>?</a:t>
            </a:r>
          </a:p>
        </p:txBody>
      </p:sp>
    </p:spTree>
    <p:extLst>
      <p:ext uri="{BB962C8B-B14F-4D97-AF65-F5344CB8AC3E}">
        <p14:creationId xmlns:p14="http://schemas.microsoft.com/office/powerpoint/2010/main" val="4920936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lstStyle/>
          <a:p>
            <a:r>
              <a:rPr lang="en-US" dirty="0">
                <a:latin typeface="Montserrat" panose="00000500000000000000" pitchFamily="2" charset="0"/>
              </a:rPr>
              <a:t>GeodesicExample1_Installation</a:t>
            </a:r>
          </a:p>
        </p:txBody>
      </p:sp>
      <p:grpSp>
        <p:nvGrpSpPr>
          <p:cNvPr id="10" name="Group 9">
            <a:extLst>
              <a:ext uri="{FF2B5EF4-FFF2-40B4-BE49-F238E27FC236}">
                <a16:creationId xmlns:a16="http://schemas.microsoft.com/office/drawing/2014/main" id="{E0D4AC1C-48D5-3A82-D5D5-4C99D4A1D7EC}"/>
              </a:ext>
            </a:extLst>
          </p:cNvPr>
          <p:cNvGrpSpPr/>
          <p:nvPr/>
        </p:nvGrpSpPr>
        <p:grpSpPr>
          <a:xfrm>
            <a:off x="1312558" y="3080169"/>
            <a:ext cx="2109186" cy="1510937"/>
            <a:chOff x="432537" y="2103437"/>
            <a:chExt cx="2109186" cy="1510937"/>
          </a:xfrm>
        </p:grpSpPr>
        <p:sp>
          <p:nvSpPr>
            <p:cNvPr id="4" name="Title 1">
              <a:extLst>
                <a:ext uri="{FF2B5EF4-FFF2-40B4-BE49-F238E27FC236}">
                  <a16:creationId xmlns:a16="http://schemas.microsoft.com/office/drawing/2014/main" id="{5F49237E-2349-B0F4-ECFA-7C0E82707F7C}"/>
                </a:ext>
              </a:extLst>
            </p:cNvPr>
            <p:cNvSpPr txBox="1">
              <a:spLocks/>
            </p:cNvSpPr>
            <p:nvPr/>
          </p:nvSpPr>
          <p:spPr>
            <a:xfrm>
              <a:off x="432537" y="2103437"/>
              <a:ext cx="21091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err="1">
                  <a:latin typeface="Montserrat" panose="00000500000000000000" pitchFamily="2" charset="0"/>
                </a:rPr>
                <a:t>conda</a:t>
              </a:r>
              <a:r>
                <a:rPr lang="en-US" sz="1800" dirty="0">
                  <a:latin typeface="Montserrat" panose="00000500000000000000" pitchFamily="2" charset="0"/>
                </a:rPr>
                <a:t> environment</a:t>
              </a:r>
            </a:p>
          </p:txBody>
        </p:sp>
        <p:sp>
          <p:nvSpPr>
            <p:cNvPr id="7" name="Hexagon 6">
              <a:extLst>
                <a:ext uri="{FF2B5EF4-FFF2-40B4-BE49-F238E27FC236}">
                  <a16:creationId xmlns:a16="http://schemas.microsoft.com/office/drawing/2014/main" id="{3929189C-DEA1-A40C-B039-A500EBE066A6}"/>
                </a:ext>
              </a:extLst>
            </p:cNvPr>
            <p:cNvSpPr/>
            <p:nvPr/>
          </p:nvSpPr>
          <p:spPr>
            <a:xfrm>
              <a:off x="610787" y="210343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8AA39CCB-34CC-0727-7D5C-9123B6D27B4F}"/>
              </a:ext>
            </a:extLst>
          </p:cNvPr>
          <p:cNvGrpSpPr/>
          <p:nvPr/>
        </p:nvGrpSpPr>
        <p:grpSpPr>
          <a:xfrm>
            <a:off x="8278464" y="3085139"/>
            <a:ext cx="2017779" cy="1510937"/>
            <a:chOff x="5659684" y="2864367"/>
            <a:chExt cx="2017779" cy="1510937"/>
          </a:xfrm>
        </p:grpSpPr>
        <p:sp>
          <p:nvSpPr>
            <p:cNvPr id="6" name="Title 1">
              <a:extLst>
                <a:ext uri="{FF2B5EF4-FFF2-40B4-BE49-F238E27FC236}">
                  <a16:creationId xmlns:a16="http://schemas.microsoft.com/office/drawing/2014/main" id="{D368B73F-7C59-7C48-BFB4-373BFF54AE8F}"/>
                </a:ext>
              </a:extLst>
            </p:cNvPr>
            <p:cNvSpPr txBox="1">
              <a:spLocks/>
            </p:cNvSpPr>
            <p:nvPr/>
          </p:nvSpPr>
          <p:spPr>
            <a:xfrm>
              <a:off x="5659684" y="2892681"/>
              <a:ext cx="20177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ontserrat" panose="00000500000000000000" pitchFamily="2" charset="0"/>
                </a:rPr>
                <a:t>import &amp; authenticate</a:t>
              </a:r>
            </a:p>
          </p:txBody>
        </p:sp>
        <p:sp>
          <p:nvSpPr>
            <p:cNvPr id="8" name="Hexagon 7">
              <a:extLst>
                <a:ext uri="{FF2B5EF4-FFF2-40B4-BE49-F238E27FC236}">
                  <a16:creationId xmlns:a16="http://schemas.microsoft.com/office/drawing/2014/main" id="{477382BC-F963-F2E5-C986-F3DAC8B5F7AF}"/>
                </a:ext>
              </a:extLst>
            </p:cNvPr>
            <p:cNvSpPr/>
            <p:nvPr/>
          </p:nvSpPr>
          <p:spPr>
            <a:xfrm>
              <a:off x="5792231" y="286436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458B91F-E5C2-910E-2ED6-0D81052481D5}"/>
              </a:ext>
            </a:extLst>
          </p:cNvPr>
          <p:cNvGrpSpPr/>
          <p:nvPr/>
        </p:nvGrpSpPr>
        <p:grpSpPr>
          <a:xfrm>
            <a:off x="4235705" y="3080168"/>
            <a:ext cx="3050549" cy="1510937"/>
            <a:chOff x="114255" y="4149547"/>
            <a:chExt cx="3050549" cy="1510937"/>
          </a:xfrm>
        </p:grpSpPr>
        <p:sp>
          <p:nvSpPr>
            <p:cNvPr id="5" name="Title 1">
              <a:extLst>
                <a:ext uri="{FF2B5EF4-FFF2-40B4-BE49-F238E27FC236}">
                  <a16:creationId xmlns:a16="http://schemas.microsoft.com/office/drawing/2014/main" id="{2D654284-BA6D-05DB-EEF1-7BD2C33F8834}"/>
                </a:ext>
              </a:extLst>
            </p:cNvPr>
            <p:cNvSpPr txBox="1">
              <a:spLocks/>
            </p:cNvSpPr>
            <p:nvPr/>
          </p:nvSpPr>
          <p:spPr>
            <a:xfrm>
              <a:off x="114255" y="4246141"/>
              <a:ext cx="30505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Montserrat" panose="00000500000000000000" pitchFamily="2" charset="0"/>
                </a:rPr>
                <a:t>install geodesic</a:t>
              </a:r>
            </a:p>
            <a:p>
              <a:pPr algn="ctr"/>
              <a:r>
                <a:rPr lang="en-US" sz="1600" dirty="0" err="1">
                  <a:latin typeface="Montserrat" panose="00000500000000000000" pitchFamily="2" charset="0"/>
                </a:rPr>
                <a:t>api</a:t>
              </a:r>
              <a:endParaRPr lang="en-US" sz="1600" dirty="0">
                <a:latin typeface="Montserrat" panose="00000500000000000000" pitchFamily="2" charset="0"/>
              </a:endParaRPr>
            </a:p>
          </p:txBody>
        </p:sp>
        <p:sp>
          <p:nvSpPr>
            <p:cNvPr id="9" name="Hexagon 8">
              <a:extLst>
                <a:ext uri="{FF2B5EF4-FFF2-40B4-BE49-F238E27FC236}">
                  <a16:creationId xmlns:a16="http://schemas.microsoft.com/office/drawing/2014/main" id="{CD3BFED6-F62D-789E-FB00-C24C70DBEDE6}"/>
                </a:ext>
              </a:extLst>
            </p:cNvPr>
            <p:cNvSpPr/>
            <p:nvPr/>
          </p:nvSpPr>
          <p:spPr>
            <a:xfrm>
              <a:off x="763898" y="41495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Connector 13">
            <a:extLst>
              <a:ext uri="{FF2B5EF4-FFF2-40B4-BE49-F238E27FC236}">
                <a16:creationId xmlns:a16="http://schemas.microsoft.com/office/drawing/2014/main" id="{73FB6573-3B3A-BD80-8D9F-D79E7A998F25}"/>
              </a:ext>
            </a:extLst>
          </p:cNvPr>
          <p:cNvCxnSpPr>
            <a:stCxn id="7" idx="0"/>
            <a:endCxn id="9" idx="3"/>
          </p:cNvCxnSpPr>
          <p:nvPr/>
        </p:nvCxnSpPr>
        <p:spPr>
          <a:xfrm flipV="1">
            <a:off x="3243495" y="3835637"/>
            <a:ext cx="1641853" cy="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020D1E9-C6BB-3CFC-163E-B28A7322D81E}"/>
              </a:ext>
            </a:extLst>
          </p:cNvPr>
          <p:cNvCxnSpPr>
            <a:cxnSpLocks/>
            <a:endCxn id="8" idx="3"/>
          </p:cNvCxnSpPr>
          <p:nvPr/>
        </p:nvCxnSpPr>
        <p:spPr>
          <a:xfrm>
            <a:off x="6597874" y="3835637"/>
            <a:ext cx="1813137" cy="497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64947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normAutofit/>
          </a:bodyPr>
          <a:lstStyle/>
          <a:p>
            <a:r>
              <a:rPr lang="en-US" sz="4000" dirty="0" err="1">
                <a:latin typeface="Montserrat" panose="00000500000000000000" pitchFamily="2" charset="0"/>
              </a:rPr>
              <a:t>Conda</a:t>
            </a:r>
            <a:r>
              <a:rPr lang="en-US" sz="4000" dirty="0">
                <a:latin typeface="Montserrat" panose="00000500000000000000" pitchFamily="2" charset="0"/>
              </a:rPr>
              <a:t> Environment</a:t>
            </a:r>
          </a:p>
        </p:txBody>
      </p:sp>
      <p:sp>
        <p:nvSpPr>
          <p:cNvPr id="5" name="Rectangle 2">
            <a:extLst>
              <a:ext uri="{FF2B5EF4-FFF2-40B4-BE49-F238E27FC236}">
                <a16:creationId xmlns:a16="http://schemas.microsoft.com/office/drawing/2014/main" id="{8947C9C6-7E75-1AC4-2132-66DA0EFAEC85}"/>
              </a:ext>
            </a:extLst>
          </p:cNvPr>
          <p:cNvSpPr>
            <a:spLocks noChangeArrowheads="1"/>
          </p:cNvSpPr>
          <p:nvPr/>
        </p:nvSpPr>
        <p:spPr bwMode="auto">
          <a:xfrm>
            <a:off x="7150223" y="2896404"/>
            <a:ext cx="4358936" cy="877163"/>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err="1">
                <a:solidFill>
                  <a:schemeClr val="bg1">
                    <a:lumMod val="25000"/>
                  </a:schemeClr>
                </a:solidFill>
                <a:latin typeface="Arial" panose="020B0604020202020204" pitchFamily="34" charset="0"/>
              </a:rPr>
              <a:t>conda</a:t>
            </a:r>
            <a:r>
              <a:rPr lang="en-US" altLang="en-US" dirty="0">
                <a:solidFill>
                  <a:schemeClr val="bg1">
                    <a:lumMod val="25000"/>
                  </a:schemeClr>
                </a:solidFill>
                <a:latin typeface="Arial" panose="020B0604020202020204" pitchFamily="34" charset="0"/>
              </a:rPr>
              <a:t> create –n geodesic python=3.8</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bg1">
                  <a:lumMod val="25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err="1">
                <a:solidFill>
                  <a:schemeClr val="bg1">
                    <a:lumMod val="25000"/>
                  </a:schemeClr>
                </a:solidFill>
                <a:latin typeface="Arial" panose="020B0604020202020204" pitchFamily="34" charset="0"/>
              </a:rPr>
              <a:t>c</a:t>
            </a:r>
            <a:r>
              <a:rPr kumimoji="0" lang="en-US" altLang="en-US" sz="1800" b="0" i="0" u="none" strike="noStrike" cap="none" normalizeH="0" baseline="0" dirty="0" err="1">
                <a:ln>
                  <a:noFill/>
                </a:ln>
                <a:solidFill>
                  <a:schemeClr val="bg1">
                    <a:lumMod val="25000"/>
                  </a:schemeClr>
                </a:solidFill>
                <a:effectLst/>
                <a:latin typeface="Arial" panose="020B0604020202020204" pitchFamily="34" charset="0"/>
              </a:rPr>
              <a:t>onda</a:t>
            </a:r>
            <a:r>
              <a:rPr kumimoji="0" lang="en-US" altLang="en-US" sz="1800" b="0" i="0" u="none" strike="noStrike" cap="none" normalizeH="0" baseline="0" dirty="0">
                <a:ln>
                  <a:noFill/>
                </a:ln>
                <a:solidFill>
                  <a:schemeClr val="bg1">
                    <a:lumMod val="25000"/>
                  </a:schemeClr>
                </a:solidFill>
                <a:effectLst/>
                <a:latin typeface="Arial" panose="020B0604020202020204" pitchFamily="34" charset="0"/>
              </a:rPr>
              <a:t> activate geodesic</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594065" y="3136438"/>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US" sz="2400" dirty="0">
                <a:latin typeface="Montserrat" panose="00000500000000000000" pitchFamily="2" charset="0"/>
              </a:rPr>
              <a:t>Create a </a:t>
            </a:r>
            <a:r>
              <a:rPr lang="en-US" sz="2400" dirty="0" err="1">
                <a:latin typeface="Montserrat" panose="00000500000000000000" pitchFamily="2" charset="0"/>
              </a:rPr>
              <a:t>conda</a:t>
            </a:r>
            <a:r>
              <a:rPr lang="en-US" sz="2400" dirty="0">
                <a:latin typeface="Montserrat" panose="00000500000000000000" pitchFamily="2" charset="0"/>
              </a:rPr>
              <a:t> environment for geodesic</a:t>
            </a:r>
          </a:p>
          <a:p>
            <a:pPr marL="457200" indent="-457200">
              <a:buFont typeface="Arial" panose="020B0604020202020204" pitchFamily="34" charset="0"/>
              <a:buChar char="•"/>
            </a:pPr>
            <a:endParaRPr lang="en-US" sz="2400" dirty="0">
              <a:latin typeface="Montserrat" panose="00000500000000000000" pitchFamily="2" charset="0"/>
            </a:endParaRPr>
          </a:p>
          <a:p>
            <a:pPr marL="457200" indent="-457200">
              <a:buFont typeface="Arial" panose="020B0604020202020204" pitchFamily="34" charset="0"/>
              <a:buChar char="•"/>
            </a:pPr>
            <a:r>
              <a:rPr lang="en-US" sz="2400" dirty="0">
                <a:latin typeface="Montserrat" panose="00000500000000000000" pitchFamily="2" charset="0"/>
              </a:rPr>
              <a:t>Cross-platform package and environment manager</a:t>
            </a:r>
          </a:p>
          <a:p>
            <a:pPr marL="457200" indent="-457200">
              <a:buFont typeface="Arial" panose="020B0604020202020204" pitchFamily="34" charset="0"/>
              <a:buChar char="•"/>
            </a:pPr>
            <a:endParaRPr lang="en-US" sz="2400" dirty="0">
              <a:latin typeface="Montserrat" panose="00000500000000000000" pitchFamily="2" charset="0"/>
            </a:endParaRPr>
          </a:p>
          <a:p>
            <a:pPr marL="457200" indent="-457200">
              <a:buFont typeface="Arial" panose="020B0604020202020204" pitchFamily="34" charset="0"/>
              <a:buChar char="•"/>
            </a:pPr>
            <a:r>
              <a:rPr lang="en-US" sz="2400" dirty="0">
                <a:latin typeface="Montserrat" panose="00000500000000000000" pitchFamily="2" charset="0"/>
              </a:rPr>
              <a:t>Happy place for specific packages and python versions to run smoothly</a:t>
            </a:r>
          </a:p>
          <a:p>
            <a:pPr marL="457200" indent="-457200">
              <a:buFont typeface="Arial" panose="020B0604020202020204" pitchFamily="34" charset="0"/>
              <a:buChar char="•"/>
            </a:pPr>
            <a:endParaRPr lang="en-US" sz="2400" dirty="0"/>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1999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EBB8-263F-43E8-BC8F-3EC5D215323D}"/>
              </a:ext>
            </a:extLst>
          </p:cNvPr>
          <p:cNvSpPr>
            <a:spLocks noGrp="1"/>
          </p:cNvSpPr>
          <p:nvPr>
            <p:ph type="title"/>
          </p:nvPr>
        </p:nvSpPr>
        <p:spPr/>
        <p:txBody>
          <a:bodyPr>
            <a:normAutofit/>
          </a:bodyPr>
          <a:lstStyle/>
          <a:p>
            <a:r>
              <a:rPr lang="en-US" sz="4000">
                <a:latin typeface="Montserrat" panose="00000500000000000000" pitchFamily="2" charset="0"/>
              </a:rPr>
              <a:t>What is </a:t>
            </a:r>
            <a:r>
              <a:rPr lang="en-US" sz="4000" dirty="0">
                <a:latin typeface="Montserrat" panose="00000500000000000000" pitchFamily="2" charset="0"/>
              </a:rPr>
              <a:t>Geodesic?</a:t>
            </a:r>
          </a:p>
        </p:txBody>
      </p:sp>
      <p:sp>
        <p:nvSpPr>
          <p:cNvPr id="4" name="TextBox 3">
            <a:extLst>
              <a:ext uri="{FF2B5EF4-FFF2-40B4-BE49-F238E27FC236}">
                <a16:creationId xmlns:a16="http://schemas.microsoft.com/office/drawing/2014/main" id="{43CE5589-FFA2-4AEB-B184-8B507A8FF756}"/>
              </a:ext>
            </a:extLst>
          </p:cNvPr>
          <p:cNvSpPr txBox="1"/>
          <p:nvPr/>
        </p:nvSpPr>
        <p:spPr>
          <a:xfrm>
            <a:off x="889265" y="1297273"/>
            <a:ext cx="8299339" cy="400110"/>
          </a:xfrm>
          <a:prstGeom prst="rect">
            <a:avLst/>
          </a:prstGeom>
          <a:noFill/>
        </p:spPr>
        <p:txBody>
          <a:bodyPr wrap="square">
            <a:spAutoFit/>
          </a:bodyPr>
          <a:lstStyle/>
          <a:p>
            <a:r>
              <a:rPr lang="en-US" sz="1000" b="0" i="0">
                <a:solidFill>
                  <a:srgbClr val="BDC1C6"/>
                </a:solidFill>
                <a:effectLst/>
              </a:rPr>
              <a:t>Geodesic (n. /</a:t>
            </a:r>
            <a:r>
              <a:rPr lang="en-US" sz="1000" b="0" i="0" err="1">
                <a:solidFill>
                  <a:srgbClr val="BDC1C6"/>
                </a:solidFill>
                <a:effectLst/>
                <a:latin typeface="Roboto" panose="02000000000000000000" pitchFamily="2" charset="0"/>
              </a:rPr>
              <a:t>jēəˈdesik</a:t>
            </a:r>
            <a:r>
              <a:rPr lang="en-US" sz="1000" b="0" i="0">
                <a:solidFill>
                  <a:srgbClr val="BDC1C6"/>
                </a:solidFill>
                <a:effectLst/>
                <a:latin typeface="Roboto" panose="02000000000000000000" pitchFamily="2" charset="0"/>
              </a:rPr>
              <a:t>/)</a:t>
            </a:r>
            <a:r>
              <a:rPr lang="en-US" sz="1000" b="0" i="0">
                <a:solidFill>
                  <a:srgbClr val="BDC1C6"/>
                </a:solidFill>
                <a:effectLst/>
              </a:rPr>
              <a:t>: relating to or denoting the shortest possible line between two points on a sphere or other curved surface.</a:t>
            </a:r>
          </a:p>
          <a:p>
            <a:r>
              <a:rPr lang="en-US" sz="1000" b="0" i="0">
                <a:solidFill>
                  <a:srgbClr val="BDC1C6"/>
                </a:solidFill>
                <a:effectLst/>
              </a:rPr>
              <a:t>Geodesic Platform (n. /</a:t>
            </a:r>
            <a:r>
              <a:rPr lang="en-US" sz="1000" b="0" i="0" err="1">
                <a:solidFill>
                  <a:srgbClr val="BDC1C6"/>
                </a:solidFill>
                <a:effectLst/>
                <a:latin typeface="Roboto" panose="02000000000000000000" pitchFamily="2" charset="0"/>
              </a:rPr>
              <a:t>jēəˈdesik</a:t>
            </a:r>
            <a:r>
              <a:rPr lang="en-US" sz="1000" b="0" i="0">
                <a:solidFill>
                  <a:srgbClr val="BDC1C6"/>
                </a:solidFill>
                <a:effectLst/>
                <a:latin typeface="Roboto" panose="02000000000000000000" pitchFamily="2" charset="0"/>
              </a:rPr>
              <a:t> </a:t>
            </a:r>
            <a:r>
              <a:rPr lang="en-US" sz="1000" b="0" i="0" err="1">
                <a:solidFill>
                  <a:srgbClr val="BDC1C6"/>
                </a:solidFill>
                <a:effectLst/>
                <a:latin typeface="Roboto" panose="02000000000000000000" pitchFamily="2" charset="0"/>
              </a:rPr>
              <a:t>platfôrm</a:t>
            </a:r>
            <a:r>
              <a:rPr lang="en-US" sz="1000" b="0" i="0">
                <a:solidFill>
                  <a:srgbClr val="BDC1C6"/>
                </a:solidFill>
                <a:effectLst/>
                <a:latin typeface="Roboto" panose="02000000000000000000" pitchFamily="2" charset="0"/>
              </a:rPr>
              <a:t> /)</a:t>
            </a:r>
            <a:r>
              <a:rPr lang="en-US" sz="1000" b="0" i="0">
                <a:solidFill>
                  <a:srgbClr val="BDC1C6"/>
                </a:solidFill>
                <a:effectLst/>
              </a:rPr>
              <a:t>: the shortest possible path to answer your questions</a:t>
            </a:r>
            <a:endParaRPr lang="en-US" sz="1000"/>
          </a:p>
        </p:txBody>
      </p:sp>
      <p:pic>
        <p:nvPicPr>
          <p:cNvPr id="27" name="Graphic 26">
            <a:extLst>
              <a:ext uri="{FF2B5EF4-FFF2-40B4-BE49-F238E27FC236}">
                <a16:creationId xmlns:a16="http://schemas.microsoft.com/office/drawing/2014/main" id="{213CE802-51F2-4FE5-A36A-236DB1DB08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80411" y="2323011"/>
            <a:ext cx="3431178" cy="3431178"/>
          </a:xfrm>
          <a:prstGeom prst="rect">
            <a:avLst/>
          </a:prstGeom>
        </p:spPr>
      </p:pic>
      <p:sp>
        <p:nvSpPr>
          <p:cNvPr id="30" name="TextBox 29">
            <a:extLst>
              <a:ext uri="{FF2B5EF4-FFF2-40B4-BE49-F238E27FC236}">
                <a16:creationId xmlns:a16="http://schemas.microsoft.com/office/drawing/2014/main" id="{D5D2C06E-6FCA-49A1-AB5C-24AA286FD77D}"/>
              </a:ext>
            </a:extLst>
          </p:cNvPr>
          <p:cNvSpPr txBox="1"/>
          <p:nvPr/>
        </p:nvSpPr>
        <p:spPr>
          <a:xfrm>
            <a:off x="3048000" y="3715434"/>
            <a:ext cx="6096000" cy="646331"/>
          </a:xfrm>
          <a:prstGeom prst="rect">
            <a:avLst/>
          </a:prstGeom>
          <a:noFill/>
        </p:spPr>
        <p:txBody>
          <a:bodyPr wrap="square">
            <a:spAutoFit/>
          </a:bodyPr>
          <a:lstStyle/>
          <a:p>
            <a:pPr algn="ctr"/>
            <a:r>
              <a:rPr lang="en-US" sz="1800"/>
              <a:t>Geodesic</a:t>
            </a:r>
            <a:r>
              <a:rPr lang="en-US"/>
              <a:t> is t</a:t>
            </a:r>
            <a:r>
              <a:rPr lang="en-US" sz="1800"/>
              <a:t>he World’s First Decentralized Platform Optimized for Planetary-Scale Spatiotemporal Analytics</a:t>
            </a:r>
          </a:p>
        </p:txBody>
      </p:sp>
    </p:spTree>
    <p:extLst>
      <p:ext uri="{BB962C8B-B14F-4D97-AF65-F5344CB8AC3E}">
        <p14:creationId xmlns:p14="http://schemas.microsoft.com/office/powerpoint/2010/main" val="3297149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normAutofit/>
          </a:bodyPr>
          <a:lstStyle/>
          <a:p>
            <a:r>
              <a:rPr lang="en-US" sz="3600" dirty="0">
                <a:latin typeface="Montserrat" panose="00000500000000000000" pitchFamily="2" charset="0"/>
              </a:rPr>
              <a:t>Install Geodesic API</a:t>
            </a:r>
          </a:p>
        </p:txBody>
      </p:sp>
      <p:sp>
        <p:nvSpPr>
          <p:cNvPr id="5" name="Rectangle 2">
            <a:extLst>
              <a:ext uri="{FF2B5EF4-FFF2-40B4-BE49-F238E27FC236}">
                <a16:creationId xmlns:a16="http://schemas.microsoft.com/office/drawing/2014/main" id="{8947C9C6-7E75-1AC4-2132-66DA0EFAEC85}"/>
              </a:ext>
            </a:extLst>
          </p:cNvPr>
          <p:cNvSpPr>
            <a:spLocks noChangeArrowheads="1"/>
          </p:cNvSpPr>
          <p:nvPr/>
        </p:nvSpPr>
        <p:spPr bwMode="auto">
          <a:xfrm>
            <a:off x="7150223" y="2498764"/>
            <a:ext cx="4358936" cy="877163"/>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conda</a:t>
            </a: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install GDAL=3.0.1</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dirty="0">
                <a:solidFill>
                  <a:srgbClr val="E7E6E6">
                    <a:lumMod val="25000"/>
                  </a:srgbClr>
                </a:solidFill>
                <a:latin typeface="Arial" panose="020B0604020202020204" pitchFamily="34" charset="0"/>
              </a:rPr>
              <a:t>or</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dirty="0">
                <a:solidFill>
                  <a:srgbClr val="E7E6E6">
                    <a:lumMod val="25000"/>
                  </a:srgbClr>
                </a:solidFill>
                <a:latin typeface="Arial" panose="020B0604020202020204" pitchFamily="34" charset="0"/>
              </a:rPr>
              <a:t>c</a:t>
            </a:r>
            <a:r>
              <a:rPr kumimoji="0" lang="en-US" altLang="en-US" sz="1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onda</a:t>
            </a: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install –c </a:t>
            </a:r>
            <a:r>
              <a:rPr kumimoji="0" lang="en-US" altLang="en-US" sz="1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conda</a:t>
            </a: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-forge </a:t>
            </a:r>
            <a:r>
              <a:rPr kumimoji="0" lang="en-US" altLang="en-US" sz="1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gdal</a:t>
            </a: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=3.0.2</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594065" y="3136438"/>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E6E1D5"/>
                </a:solidFill>
                <a:effectLst/>
                <a:uLnTx/>
                <a:uFillTx/>
                <a:latin typeface="Montserrat" panose="00000500000000000000" pitchFamily="2" charset="0"/>
              </a:rPr>
              <a:t>GDAL comes first</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E6E1D5"/>
              </a:solidFill>
              <a:effectLst/>
              <a:uLnTx/>
              <a:uFillTx/>
              <a:latin typeface="Montserrat" panose="00000500000000000000" pitchFamily="2" charset="0"/>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E6E1D5"/>
                </a:solidFill>
                <a:effectLst/>
                <a:uLnTx/>
                <a:uFillTx/>
                <a:latin typeface="Montserrat" panose="00000500000000000000" pitchFamily="2" charset="0"/>
              </a:rPr>
              <a:t>Used for manipulating geospatial data</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E6E1D5"/>
              </a:solidFill>
              <a:effectLst/>
              <a:uLnTx/>
              <a:uFillTx/>
              <a:latin typeface="Montserrat" panose="00000500000000000000" pitchFamily="2" charset="0"/>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400" dirty="0">
                <a:solidFill>
                  <a:srgbClr val="E6E1D5"/>
                </a:solidFill>
                <a:latin typeface="Montserrat" panose="00000500000000000000" pitchFamily="2" charset="0"/>
              </a:rPr>
              <a:t>pip install geodesic python API to access the platform</a:t>
            </a:r>
            <a:endParaRPr kumimoji="0" lang="en-US" sz="2400" b="0" i="0" u="none" strike="noStrike" kern="1200" cap="none" spc="0" normalizeH="0" baseline="0" noProof="0" dirty="0">
              <a:ln>
                <a:noFill/>
              </a:ln>
              <a:solidFill>
                <a:srgbClr val="E6E1D5"/>
              </a:solidFill>
              <a:effectLst/>
              <a:uLnTx/>
              <a:uFillTx/>
              <a:latin typeface="Montserrat" panose="00000500000000000000" pitchFamily="2" charset="0"/>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E6E1D5"/>
              </a:solidFill>
              <a:effectLst/>
              <a:uLnTx/>
              <a:uFillTx/>
              <a:latin typeface="Cassannet Plus"/>
              <a:ea typeface="+mj-ea"/>
              <a:cs typeface="+mj-cs"/>
            </a:endParaRP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F68FB3A0-597B-B4FB-6F78-94C87C8589E0}"/>
              </a:ext>
            </a:extLst>
          </p:cNvPr>
          <p:cNvSpPr>
            <a:spLocks noChangeArrowheads="1"/>
          </p:cNvSpPr>
          <p:nvPr/>
        </p:nvSpPr>
        <p:spPr bwMode="auto">
          <a:xfrm>
            <a:off x="7150223" y="4143858"/>
            <a:ext cx="4358936" cy="323165"/>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dirty="0">
                <a:solidFill>
                  <a:srgbClr val="E7E6E6">
                    <a:lumMod val="25000"/>
                  </a:srgbClr>
                </a:solidFill>
                <a:latin typeface="Arial" panose="020B0604020202020204" pitchFamily="34" charset="0"/>
              </a:rPr>
              <a:t>pip install geodesic-</a:t>
            </a:r>
            <a:r>
              <a:rPr lang="en-US" altLang="en-US" dirty="0" err="1">
                <a:solidFill>
                  <a:srgbClr val="E7E6E6">
                    <a:lumMod val="25000"/>
                  </a:srgbClr>
                </a:solidFill>
                <a:latin typeface="Arial" panose="020B0604020202020204" pitchFamily="34" charset="0"/>
              </a:rPr>
              <a:t>api</a:t>
            </a:r>
            <a:r>
              <a:rPr lang="en-US" altLang="en-US" dirty="0">
                <a:solidFill>
                  <a:srgbClr val="E7E6E6">
                    <a:lumMod val="25000"/>
                  </a:srgbClr>
                </a:solidFill>
                <a:latin typeface="Arial" panose="020B0604020202020204" pitchFamily="34" charset="0"/>
              </a:rPr>
              <a:t>[all]</a:t>
            </a:r>
            <a:endPar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p:txBody>
      </p:sp>
      <p:sp>
        <p:nvSpPr>
          <p:cNvPr id="4" name="Title 1">
            <a:extLst>
              <a:ext uri="{FF2B5EF4-FFF2-40B4-BE49-F238E27FC236}">
                <a16:creationId xmlns:a16="http://schemas.microsoft.com/office/drawing/2014/main" id="{8D2DFE7C-EA0F-AD2F-6E9A-ACEDD1CB3EFD}"/>
              </a:ext>
            </a:extLst>
          </p:cNvPr>
          <p:cNvSpPr txBox="1">
            <a:spLocks/>
          </p:cNvSpPr>
          <p:nvPr/>
        </p:nvSpPr>
        <p:spPr>
          <a:xfrm>
            <a:off x="6446760" y="2274563"/>
            <a:ext cx="826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1)</a:t>
            </a:r>
          </a:p>
        </p:txBody>
      </p: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60221"/>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a:t>
            </a:r>
          </a:p>
        </p:txBody>
      </p:sp>
    </p:spTree>
    <p:extLst>
      <p:ext uri="{BB962C8B-B14F-4D97-AF65-F5344CB8AC3E}">
        <p14:creationId xmlns:p14="http://schemas.microsoft.com/office/powerpoint/2010/main" val="994490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normAutofit/>
          </a:bodyPr>
          <a:lstStyle/>
          <a:p>
            <a:r>
              <a:rPr lang="en-US" sz="4000" dirty="0">
                <a:latin typeface="Montserrat" panose="00000500000000000000" pitchFamily="2" charset="0"/>
              </a:rPr>
              <a:t>Import &amp; Authenticate</a:t>
            </a:r>
          </a:p>
        </p:txBody>
      </p:sp>
      <p:sp>
        <p:nvSpPr>
          <p:cNvPr id="5" name="Rectangle 2">
            <a:extLst>
              <a:ext uri="{FF2B5EF4-FFF2-40B4-BE49-F238E27FC236}">
                <a16:creationId xmlns:a16="http://schemas.microsoft.com/office/drawing/2014/main" id="{8947C9C6-7E75-1AC4-2132-66DA0EFAEC85}"/>
              </a:ext>
            </a:extLst>
          </p:cNvPr>
          <p:cNvSpPr>
            <a:spLocks noChangeArrowheads="1"/>
          </p:cNvSpPr>
          <p:nvPr/>
        </p:nvSpPr>
        <p:spPr bwMode="auto">
          <a:xfrm>
            <a:off x="7150223" y="2315876"/>
            <a:ext cx="4358936" cy="1154162"/>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import geodesic</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print("geodesic version = ",</a:t>
            </a:r>
            <a:r>
              <a:rPr kumimoji="0" lang="en-US" altLang="en-US" sz="1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geodesic.__version</a:t>
            </a: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__)</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594065" y="3136438"/>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400" dirty="0">
                <a:solidFill>
                  <a:srgbClr val="E6E1D5"/>
                </a:solidFill>
                <a:latin typeface="Montserrat" panose="00000500000000000000" pitchFamily="2" charset="0"/>
              </a:rPr>
              <a:t>In </a:t>
            </a:r>
            <a:r>
              <a:rPr lang="en-US" sz="2400" dirty="0" err="1">
                <a:solidFill>
                  <a:srgbClr val="E6E1D5"/>
                </a:solidFill>
                <a:latin typeface="Montserrat" panose="00000500000000000000" pitchFamily="2" charset="0"/>
              </a:rPr>
              <a:t>jupyter</a:t>
            </a:r>
            <a:r>
              <a:rPr lang="en-US" sz="2400" dirty="0">
                <a:solidFill>
                  <a:srgbClr val="E6E1D5"/>
                </a:solidFill>
                <a:latin typeface="Montserrat" panose="00000500000000000000" pitchFamily="2" charset="0"/>
              </a:rPr>
              <a:t> notebook, import geodesic</a:t>
            </a:r>
            <a:endParaRPr kumimoji="0" lang="en-US" sz="2400" b="0" i="0" u="none" strike="noStrike" kern="1200" cap="none" spc="0" normalizeH="0" baseline="0" noProof="0" dirty="0">
              <a:ln>
                <a:noFill/>
              </a:ln>
              <a:solidFill>
                <a:srgbClr val="E6E1D5"/>
              </a:solidFill>
              <a:effectLst/>
              <a:uLnTx/>
              <a:uFillTx/>
              <a:latin typeface="Montserrat" panose="00000500000000000000" pitchFamily="2" charset="0"/>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E6E1D5"/>
              </a:solidFill>
              <a:effectLst/>
              <a:uLnTx/>
              <a:uFillTx/>
              <a:latin typeface="Montserrat" panose="00000500000000000000" pitchFamily="2" charset="0"/>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400" dirty="0">
                <a:solidFill>
                  <a:srgbClr val="E6E1D5"/>
                </a:solidFill>
                <a:latin typeface="Montserrat" panose="00000500000000000000" pitchFamily="2" charset="0"/>
              </a:rPr>
              <a:t>Verify version (optional)</a:t>
            </a:r>
            <a:endParaRPr kumimoji="0" lang="en-US" sz="2400" b="0" i="0" u="none" strike="noStrike" kern="1200" cap="none" spc="0" normalizeH="0" baseline="0" noProof="0" dirty="0">
              <a:ln>
                <a:noFill/>
              </a:ln>
              <a:solidFill>
                <a:srgbClr val="E6E1D5"/>
              </a:solidFill>
              <a:effectLst/>
              <a:uLnTx/>
              <a:uFillTx/>
              <a:latin typeface="Montserrat" panose="00000500000000000000" pitchFamily="2" charset="0"/>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E6E1D5"/>
              </a:solidFill>
              <a:effectLst/>
              <a:uLnTx/>
              <a:uFillTx/>
              <a:latin typeface="Montserrat" panose="00000500000000000000" pitchFamily="2" charset="0"/>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E6E1D5"/>
                </a:solidFill>
                <a:effectLst/>
                <a:uLnTx/>
                <a:uFillTx/>
                <a:latin typeface="Montserrat" panose="00000500000000000000" pitchFamily="2" charset="0"/>
              </a:rPr>
              <a:t>Authenticate account information</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E6E1D5"/>
              </a:solidFill>
              <a:effectLst/>
              <a:uLnTx/>
              <a:uFillTx/>
              <a:latin typeface="Cassannet Plus"/>
              <a:ea typeface="+mj-ea"/>
              <a:cs typeface="+mj-cs"/>
            </a:endParaRP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F68FB3A0-597B-B4FB-6F78-94C87C8589E0}"/>
              </a:ext>
            </a:extLst>
          </p:cNvPr>
          <p:cNvSpPr>
            <a:spLocks noChangeArrowheads="1"/>
          </p:cNvSpPr>
          <p:nvPr/>
        </p:nvSpPr>
        <p:spPr bwMode="auto">
          <a:xfrm>
            <a:off x="7150223" y="4099470"/>
            <a:ext cx="4358936" cy="323165"/>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geodesic.authenticate</a:t>
            </a: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p:txBody>
      </p:sp>
      <p:sp>
        <p:nvSpPr>
          <p:cNvPr id="4" name="Title 1">
            <a:extLst>
              <a:ext uri="{FF2B5EF4-FFF2-40B4-BE49-F238E27FC236}">
                <a16:creationId xmlns:a16="http://schemas.microsoft.com/office/drawing/2014/main" id="{8D2DFE7C-EA0F-AD2F-6E9A-ACEDD1CB3EFD}"/>
              </a:ext>
            </a:extLst>
          </p:cNvPr>
          <p:cNvSpPr txBox="1">
            <a:spLocks/>
          </p:cNvSpPr>
          <p:nvPr/>
        </p:nvSpPr>
        <p:spPr>
          <a:xfrm>
            <a:off x="6446760" y="2230175"/>
            <a:ext cx="826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E6E1D5"/>
                </a:solidFill>
                <a:effectLst/>
                <a:uLnTx/>
                <a:uFillTx/>
                <a:latin typeface="Cassannet Plus"/>
                <a:ea typeface="+mj-ea"/>
                <a:cs typeface="+mj-cs"/>
              </a:rPr>
              <a:t>1)</a:t>
            </a:r>
          </a:p>
        </p:txBody>
      </p: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15833"/>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E6E1D5"/>
                </a:solidFill>
                <a:effectLst/>
                <a:uLnTx/>
                <a:uFillTx/>
                <a:latin typeface="Cassannet Plus"/>
                <a:ea typeface="+mj-ea"/>
                <a:cs typeface="+mj-cs"/>
              </a:rPr>
              <a:t>2)</a:t>
            </a:r>
          </a:p>
        </p:txBody>
      </p:sp>
    </p:spTree>
    <p:extLst>
      <p:ext uri="{BB962C8B-B14F-4D97-AF65-F5344CB8AC3E}">
        <p14:creationId xmlns:p14="http://schemas.microsoft.com/office/powerpoint/2010/main" val="4264355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normAutofit/>
          </a:bodyPr>
          <a:lstStyle/>
          <a:p>
            <a:r>
              <a:rPr lang="en-US" sz="4000" dirty="0">
                <a:latin typeface="Montserrat" panose="00000500000000000000" pitchFamily="2" charset="0"/>
              </a:rPr>
              <a:t>GeodesicExample2_ProjectCreation</a:t>
            </a:r>
          </a:p>
        </p:txBody>
      </p:sp>
      <p:grpSp>
        <p:nvGrpSpPr>
          <p:cNvPr id="10" name="Group 9">
            <a:extLst>
              <a:ext uri="{FF2B5EF4-FFF2-40B4-BE49-F238E27FC236}">
                <a16:creationId xmlns:a16="http://schemas.microsoft.com/office/drawing/2014/main" id="{E0D4AC1C-48D5-3A82-D5D5-4C99D4A1D7EC}"/>
              </a:ext>
            </a:extLst>
          </p:cNvPr>
          <p:cNvGrpSpPr/>
          <p:nvPr/>
        </p:nvGrpSpPr>
        <p:grpSpPr>
          <a:xfrm>
            <a:off x="1312558" y="3080169"/>
            <a:ext cx="2109186" cy="1510937"/>
            <a:chOff x="432537" y="2103437"/>
            <a:chExt cx="2109186" cy="1510937"/>
          </a:xfrm>
        </p:grpSpPr>
        <p:sp>
          <p:nvSpPr>
            <p:cNvPr id="4" name="Title 1">
              <a:extLst>
                <a:ext uri="{FF2B5EF4-FFF2-40B4-BE49-F238E27FC236}">
                  <a16:creationId xmlns:a16="http://schemas.microsoft.com/office/drawing/2014/main" id="{5F49237E-2349-B0F4-ECFA-7C0E82707F7C}"/>
                </a:ext>
              </a:extLst>
            </p:cNvPr>
            <p:cNvSpPr txBox="1">
              <a:spLocks/>
            </p:cNvSpPr>
            <p:nvPr/>
          </p:nvSpPr>
          <p:spPr>
            <a:xfrm>
              <a:off x="432537" y="2103437"/>
              <a:ext cx="21091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1800" dirty="0">
                  <a:solidFill>
                    <a:srgbClr val="E6E1D5"/>
                  </a:solidFill>
                  <a:latin typeface="Montserrat" panose="00000500000000000000" pitchFamily="2" charset="0"/>
                </a:rPr>
                <a:t>create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1800" dirty="0">
                  <a:solidFill>
                    <a:srgbClr val="E6E1D5"/>
                  </a:solidFill>
                  <a:latin typeface="Montserrat" panose="00000500000000000000" pitchFamily="2" charset="0"/>
                </a:rPr>
                <a:t>project</a:t>
              </a:r>
              <a:endParaRPr kumimoji="0" lang="en-US" sz="1800" b="0" i="0" u="none" strike="noStrike" kern="1200" cap="none" spc="0" normalizeH="0" baseline="0" noProof="0" dirty="0">
                <a:ln>
                  <a:noFill/>
                </a:ln>
                <a:solidFill>
                  <a:srgbClr val="E6E1D5"/>
                </a:solidFill>
                <a:effectLst/>
                <a:uLnTx/>
                <a:uFillTx/>
                <a:latin typeface="Montserrat" panose="00000500000000000000" pitchFamily="2" charset="0"/>
              </a:endParaRPr>
            </a:p>
          </p:txBody>
        </p:sp>
        <p:sp>
          <p:nvSpPr>
            <p:cNvPr id="7" name="Hexagon 6">
              <a:extLst>
                <a:ext uri="{FF2B5EF4-FFF2-40B4-BE49-F238E27FC236}">
                  <a16:creationId xmlns:a16="http://schemas.microsoft.com/office/drawing/2014/main" id="{3929189C-DEA1-A40C-B039-A500EBE066A6}"/>
                </a:ext>
              </a:extLst>
            </p:cNvPr>
            <p:cNvSpPr/>
            <p:nvPr/>
          </p:nvSpPr>
          <p:spPr>
            <a:xfrm>
              <a:off x="610787" y="210343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grpSp>
        <p:nvGrpSpPr>
          <p:cNvPr id="12" name="Group 11">
            <a:extLst>
              <a:ext uri="{FF2B5EF4-FFF2-40B4-BE49-F238E27FC236}">
                <a16:creationId xmlns:a16="http://schemas.microsoft.com/office/drawing/2014/main" id="{8AA39CCB-34CC-0727-7D5C-9123B6D27B4F}"/>
              </a:ext>
            </a:extLst>
          </p:cNvPr>
          <p:cNvGrpSpPr/>
          <p:nvPr/>
        </p:nvGrpSpPr>
        <p:grpSpPr>
          <a:xfrm>
            <a:off x="8278464" y="3085139"/>
            <a:ext cx="2017779" cy="1510937"/>
            <a:chOff x="5659684" y="2864367"/>
            <a:chExt cx="2017779" cy="1510937"/>
          </a:xfrm>
        </p:grpSpPr>
        <p:sp>
          <p:nvSpPr>
            <p:cNvPr id="6" name="Title 1">
              <a:extLst>
                <a:ext uri="{FF2B5EF4-FFF2-40B4-BE49-F238E27FC236}">
                  <a16:creationId xmlns:a16="http://schemas.microsoft.com/office/drawing/2014/main" id="{D368B73F-7C59-7C48-BFB4-373BFF54AE8F}"/>
                </a:ext>
              </a:extLst>
            </p:cNvPr>
            <p:cNvSpPr txBox="1">
              <a:spLocks/>
            </p:cNvSpPr>
            <p:nvPr/>
          </p:nvSpPr>
          <p:spPr>
            <a:xfrm>
              <a:off x="5659684" y="2892681"/>
              <a:ext cx="20177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1800" dirty="0">
                  <a:solidFill>
                    <a:srgbClr val="E6E1D5"/>
                  </a:solidFill>
                  <a:latin typeface="Montserrat" panose="00000500000000000000" pitchFamily="2" charset="0"/>
                </a:rPr>
                <a:t>v</a:t>
              </a:r>
              <a:r>
                <a:rPr kumimoji="0" lang="en-US" sz="1800" b="0" i="0" u="none" strike="noStrike" kern="1200" cap="none" spc="0" normalizeH="0" baseline="0" noProof="0" dirty="0" err="1">
                  <a:ln>
                    <a:noFill/>
                  </a:ln>
                  <a:solidFill>
                    <a:srgbClr val="E6E1D5"/>
                  </a:solidFill>
                  <a:effectLst/>
                  <a:uLnTx/>
                  <a:uFillTx/>
                  <a:latin typeface="Montserrat" panose="00000500000000000000" pitchFamily="2" charset="0"/>
                </a:rPr>
                <a:t>iew</a:t>
              </a:r>
              <a:r>
                <a:rPr kumimoji="0" lang="en-US" sz="1800" b="0" i="0" u="none" strike="noStrike" kern="1200" cap="none" spc="0" normalizeH="0" baseline="0" noProof="0" dirty="0">
                  <a:ln>
                    <a:noFill/>
                  </a:ln>
                  <a:solidFill>
                    <a:srgbClr val="E6E1D5"/>
                  </a:solidFill>
                  <a:effectLst/>
                  <a:uLnTx/>
                  <a:uFillTx/>
                  <a:latin typeface="Montserrat" panose="00000500000000000000" pitchFamily="2" charset="0"/>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6E1D5"/>
                  </a:solidFill>
                  <a:effectLst/>
                  <a:uLnTx/>
                  <a:uFillTx/>
                  <a:latin typeface="Montserrat" panose="00000500000000000000" pitchFamily="2" charset="0"/>
                </a:rPr>
                <a:t>datasets</a:t>
              </a:r>
            </a:p>
          </p:txBody>
        </p:sp>
        <p:sp>
          <p:nvSpPr>
            <p:cNvPr id="8" name="Hexagon 7">
              <a:extLst>
                <a:ext uri="{FF2B5EF4-FFF2-40B4-BE49-F238E27FC236}">
                  <a16:creationId xmlns:a16="http://schemas.microsoft.com/office/drawing/2014/main" id="{477382BC-F963-F2E5-C986-F3DAC8B5F7AF}"/>
                </a:ext>
              </a:extLst>
            </p:cNvPr>
            <p:cNvSpPr/>
            <p:nvPr/>
          </p:nvSpPr>
          <p:spPr>
            <a:xfrm>
              <a:off x="5792231" y="286436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E7E6E6"/>
                </a:solidFill>
                <a:effectLst/>
                <a:uLnTx/>
                <a:uFillTx/>
                <a:latin typeface="Montserrat" panose="00000500000000000000" pitchFamily="2" charset="0"/>
              </a:endParaRPr>
            </a:p>
          </p:txBody>
        </p:sp>
      </p:grpSp>
      <p:grpSp>
        <p:nvGrpSpPr>
          <p:cNvPr id="11" name="Group 10">
            <a:extLst>
              <a:ext uri="{FF2B5EF4-FFF2-40B4-BE49-F238E27FC236}">
                <a16:creationId xmlns:a16="http://schemas.microsoft.com/office/drawing/2014/main" id="{A458B91F-E5C2-910E-2ED6-0D81052481D5}"/>
              </a:ext>
            </a:extLst>
          </p:cNvPr>
          <p:cNvGrpSpPr/>
          <p:nvPr/>
        </p:nvGrpSpPr>
        <p:grpSpPr>
          <a:xfrm>
            <a:off x="4235705" y="3080168"/>
            <a:ext cx="3050549" cy="1510937"/>
            <a:chOff x="114255" y="4149547"/>
            <a:chExt cx="3050549" cy="1510937"/>
          </a:xfrm>
        </p:grpSpPr>
        <p:sp>
          <p:nvSpPr>
            <p:cNvPr id="5" name="Title 1">
              <a:extLst>
                <a:ext uri="{FF2B5EF4-FFF2-40B4-BE49-F238E27FC236}">
                  <a16:creationId xmlns:a16="http://schemas.microsoft.com/office/drawing/2014/main" id="{2D654284-BA6D-05DB-EEF1-7BD2C33F8834}"/>
                </a:ext>
              </a:extLst>
            </p:cNvPr>
            <p:cNvSpPr txBox="1">
              <a:spLocks/>
            </p:cNvSpPr>
            <p:nvPr/>
          </p:nvSpPr>
          <p:spPr>
            <a:xfrm>
              <a:off x="114255" y="4246141"/>
              <a:ext cx="30505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1800" dirty="0">
                  <a:solidFill>
                    <a:srgbClr val="E6E1D5"/>
                  </a:solidFill>
                  <a:latin typeface="Montserrat" panose="00000500000000000000" pitchFamily="2" charset="0"/>
                </a:rPr>
                <a:t>p</a:t>
              </a:r>
              <a:r>
                <a:rPr kumimoji="0" lang="en-US" sz="1800" b="0" i="0" u="none" strike="noStrike" kern="1200" cap="none" spc="0" normalizeH="0" baseline="0" noProof="0" dirty="0" err="1">
                  <a:ln>
                    <a:noFill/>
                  </a:ln>
                  <a:solidFill>
                    <a:srgbClr val="E6E1D5"/>
                  </a:solidFill>
                  <a:effectLst/>
                  <a:uLnTx/>
                  <a:uFillTx/>
                  <a:latin typeface="Montserrat" panose="00000500000000000000" pitchFamily="2" charset="0"/>
                </a:rPr>
                <a:t>roject</a:t>
              </a:r>
              <a:r>
                <a:rPr kumimoji="0" lang="en-US" sz="1800" b="0" i="0" u="none" strike="noStrike" kern="1200" cap="none" spc="0" normalizeH="0" baseline="0" noProof="0" dirty="0">
                  <a:ln>
                    <a:noFill/>
                  </a:ln>
                  <a:solidFill>
                    <a:srgbClr val="E6E1D5"/>
                  </a:solidFill>
                  <a:effectLst/>
                  <a:uLnTx/>
                  <a:uFillTx/>
                  <a:latin typeface="Montserrat" panose="00000500000000000000" pitchFamily="2" charset="0"/>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6E1D5"/>
                  </a:solidFill>
                  <a:effectLst/>
                  <a:uLnTx/>
                  <a:uFillTx/>
                  <a:latin typeface="Montserrat" panose="00000500000000000000" pitchFamily="2" charset="0"/>
                </a:rPr>
                <a:t>permissions</a:t>
              </a:r>
            </a:p>
          </p:txBody>
        </p:sp>
        <p:sp>
          <p:nvSpPr>
            <p:cNvPr id="9" name="Hexagon 8">
              <a:extLst>
                <a:ext uri="{FF2B5EF4-FFF2-40B4-BE49-F238E27FC236}">
                  <a16:creationId xmlns:a16="http://schemas.microsoft.com/office/drawing/2014/main" id="{CD3BFED6-F62D-789E-FB00-C24C70DBEDE6}"/>
                </a:ext>
              </a:extLst>
            </p:cNvPr>
            <p:cNvSpPr/>
            <p:nvPr/>
          </p:nvSpPr>
          <p:spPr>
            <a:xfrm>
              <a:off x="763898" y="41495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cxnSp>
        <p:nvCxnSpPr>
          <p:cNvPr id="14" name="Straight Connector 13">
            <a:extLst>
              <a:ext uri="{FF2B5EF4-FFF2-40B4-BE49-F238E27FC236}">
                <a16:creationId xmlns:a16="http://schemas.microsoft.com/office/drawing/2014/main" id="{73FB6573-3B3A-BD80-8D9F-D79E7A998F25}"/>
              </a:ext>
            </a:extLst>
          </p:cNvPr>
          <p:cNvCxnSpPr>
            <a:stCxn id="7" idx="0"/>
            <a:endCxn id="9" idx="3"/>
          </p:cNvCxnSpPr>
          <p:nvPr/>
        </p:nvCxnSpPr>
        <p:spPr>
          <a:xfrm flipV="1">
            <a:off x="3243495" y="3835637"/>
            <a:ext cx="1641853" cy="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020D1E9-C6BB-3CFC-163E-B28A7322D81E}"/>
              </a:ext>
            </a:extLst>
          </p:cNvPr>
          <p:cNvCxnSpPr>
            <a:cxnSpLocks/>
            <a:endCxn id="8" idx="3"/>
          </p:cNvCxnSpPr>
          <p:nvPr/>
        </p:nvCxnSpPr>
        <p:spPr>
          <a:xfrm>
            <a:off x="6597874" y="3835637"/>
            <a:ext cx="1813137" cy="497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177044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normAutofit/>
          </a:bodyPr>
          <a:lstStyle/>
          <a:p>
            <a:r>
              <a:rPr lang="en-US" sz="4000" dirty="0">
                <a:latin typeface="Montserrat" panose="00000500000000000000" pitchFamily="2" charset="0"/>
              </a:rPr>
              <a:t>Create a new project</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594065" y="3136438"/>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E6E1D5"/>
                </a:solidFill>
                <a:effectLst/>
                <a:uLnTx/>
                <a:uFillTx/>
                <a:latin typeface="Montserrat" panose="00000500000000000000" pitchFamily="2" charset="0"/>
              </a:rPr>
              <a:t>Everything inside Geodesic belongs to a project (subgraph)</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E6E1D5"/>
              </a:solidFill>
              <a:effectLst/>
              <a:uLnTx/>
              <a:uFillTx/>
              <a:latin typeface="Montserrat" panose="00000500000000000000" pitchFamily="2" charset="0"/>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E6E1D5"/>
                </a:solidFill>
                <a:effectLst/>
                <a:uLnTx/>
                <a:uFillTx/>
                <a:latin typeface="Montserrat" panose="00000500000000000000" pitchFamily="2" charset="0"/>
              </a:rPr>
              <a:t>Data can be asymmetrically added from the global project </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E6E1D5"/>
              </a:solidFill>
              <a:effectLst/>
              <a:uLnTx/>
              <a:uFillTx/>
              <a:latin typeface="Montserrat" panose="00000500000000000000" pitchFamily="2" charset="0"/>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E6E1D5"/>
                </a:solidFill>
                <a:effectLst/>
                <a:uLnTx/>
                <a:uFillTx/>
                <a:latin typeface="Montserrat" panose="00000500000000000000" pitchFamily="2" charset="0"/>
              </a:rPr>
              <a:t>Items inside a project are objects in the subgraph</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E6E1D5"/>
              </a:solidFill>
              <a:effectLst/>
              <a:uLnTx/>
              <a:uFillTx/>
              <a:latin typeface="Cassannet Plus"/>
              <a:ea typeface="+mj-ea"/>
              <a:cs typeface="+mj-cs"/>
            </a:endParaRP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pic>
        <p:nvPicPr>
          <p:cNvPr id="10" name="Picture 9" descr="Shape&#10;&#10;Description automatically generated">
            <a:extLst>
              <a:ext uri="{FF2B5EF4-FFF2-40B4-BE49-F238E27FC236}">
                <a16:creationId xmlns:a16="http://schemas.microsoft.com/office/drawing/2014/main" id="{9C8F1A6E-BAE9-99F4-1156-A5ACE2AA3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300" y="1500484"/>
            <a:ext cx="5346784" cy="3857031"/>
          </a:xfrm>
          <a:prstGeom prst="rect">
            <a:avLst/>
          </a:prstGeom>
        </p:spPr>
      </p:pic>
      <p:sp>
        <p:nvSpPr>
          <p:cNvPr id="5" name="Rectangle 2">
            <a:extLst>
              <a:ext uri="{FF2B5EF4-FFF2-40B4-BE49-F238E27FC236}">
                <a16:creationId xmlns:a16="http://schemas.microsoft.com/office/drawing/2014/main" id="{8947C9C6-7E75-1AC4-2132-66DA0EFAEC85}"/>
              </a:ext>
            </a:extLst>
          </p:cNvPr>
          <p:cNvSpPr>
            <a:spLocks noChangeArrowheads="1"/>
          </p:cNvSpPr>
          <p:nvPr/>
        </p:nvSpPr>
        <p:spPr bwMode="auto">
          <a:xfrm>
            <a:off x="7214055" y="4893512"/>
            <a:ext cx="4358936" cy="1431161"/>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#Assign parameters for a new project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project= </a:t>
            </a:r>
            <a:r>
              <a:rPr kumimoji="0" lang="en-US" altLang="en-US" sz="1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geodesic.Project</a:t>
            </a: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#Create the above project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project.create</a:t>
            </a:r>
            <a:r>
              <a:rPr kumimoji="0" lang="en-US" altLang="en-US" sz="1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p:txBody>
      </p:sp>
    </p:spTree>
    <p:extLst>
      <p:ext uri="{BB962C8B-B14F-4D97-AF65-F5344CB8AC3E}">
        <p14:creationId xmlns:p14="http://schemas.microsoft.com/office/powerpoint/2010/main" val="1104108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normAutofit/>
          </a:bodyPr>
          <a:lstStyle/>
          <a:p>
            <a:r>
              <a:rPr lang="en-US" sz="4000" dirty="0">
                <a:latin typeface="Montserrat" panose="00000500000000000000" pitchFamily="2" charset="0"/>
              </a:rPr>
              <a:t>Project Information</a:t>
            </a:r>
          </a:p>
        </p:txBody>
      </p:sp>
      <p:sp>
        <p:nvSpPr>
          <p:cNvPr id="5" name="Rectangle 2">
            <a:extLst>
              <a:ext uri="{FF2B5EF4-FFF2-40B4-BE49-F238E27FC236}">
                <a16:creationId xmlns:a16="http://schemas.microsoft.com/office/drawing/2014/main" id="{8947C9C6-7E75-1AC4-2132-66DA0EFAEC85}"/>
              </a:ext>
            </a:extLst>
          </p:cNvPr>
          <p:cNvSpPr>
            <a:spLocks noChangeArrowheads="1"/>
          </p:cNvSpPr>
          <p:nvPr/>
        </p:nvSpPr>
        <p:spPr bwMode="auto">
          <a:xfrm>
            <a:off x="7150223" y="2331266"/>
            <a:ext cx="4358936" cy="1123384"/>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#Update permissions for a project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proj</a:t>
            </a: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a:t>
            </a:r>
            <a:r>
              <a:rPr kumimoji="0" lang="en-US" altLang="en-US" sz="14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geodesic.get_project</a:t>
            </a: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('geodesic-example-1’)</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proj.update_permission</a:t>
            </a: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(user='auth0|[user]', permissions={'</a:t>
            </a:r>
            <a:r>
              <a:rPr kumimoji="0" lang="en-US" altLang="en-US" sz="14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read':True</a:t>
            </a: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594065" y="3136438"/>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E6E1D5"/>
                </a:solidFill>
                <a:effectLst/>
                <a:uLnTx/>
                <a:uFillTx/>
                <a:latin typeface="Montserrat" panose="00000500000000000000" pitchFamily="2" charset="0"/>
              </a:rPr>
              <a:t>Which projects do I have access to?</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E6E1D5"/>
              </a:solidFill>
              <a:effectLst/>
              <a:uLnTx/>
              <a:uFillTx/>
              <a:latin typeface="Montserrat" panose="00000500000000000000" pitchFamily="2" charset="0"/>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E6E1D5"/>
                </a:solidFill>
                <a:effectLst/>
                <a:uLnTx/>
                <a:uFillTx/>
                <a:latin typeface="Montserrat" panose="00000500000000000000" pitchFamily="2" charset="0"/>
              </a:rPr>
              <a:t>Who has access to my projects?</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E6E1D5"/>
              </a:solidFill>
              <a:effectLst/>
              <a:uLnTx/>
              <a:uFillTx/>
              <a:latin typeface="Montserrat" panose="00000500000000000000" pitchFamily="2" charset="0"/>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400" dirty="0">
                <a:solidFill>
                  <a:srgbClr val="E6E1D5"/>
                </a:solidFill>
                <a:latin typeface="Montserrat" panose="00000500000000000000" pitchFamily="2" charset="0"/>
              </a:rPr>
              <a:t>How can I change permissions for projects I own?</a:t>
            </a:r>
            <a:endParaRPr kumimoji="0" lang="en-US" sz="2400" b="0" i="0" u="none" strike="noStrike" kern="1200" cap="none" spc="0" normalizeH="0" baseline="0" noProof="0" dirty="0">
              <a:ln>
                <a:noFill/>
              </a:ln>
              <a:solidFill>
                <a:srgbClr val="E6E1D5"/>
              </a:solidFill>
              <a:effectLst/>
              <a:uLnTx/>
              <a:uFillTx/>
              <a:latin typeface="Montserrat" panose="00000500000000000000" pitchFamily="2" charset="0"/>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E6E1D5"/>
              </a:solidFill>
              <a:effectLst/>
              <a:uLnTx/>
              <a:uFillTx/>
              <a:latin typeface="Cassannet Plus"/>
              <a:ea typeface="+mj-ea"/>
              <a:cs typeface="+mj-cs"/>
            </a:endParaRP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F68FB3A0-597B-B4FB-6F78-94C87C8589E0}"/>
              </a:ext>
            </a:extLst>
          </p:cNvPr>
          <p:cNvSpPr>
            <a:spLocks noChangeArrowheads="1"/>
          </p:cNvSpPr>
          <p:nvPr/>
        </p:nvSpPr>
        <p:spPr bwMode="auto">
          <a:xfrm>
            <a:off x="7150223" y="4022526"/>
            <a:ext cx="4358936" cy="477054"/>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#View the projects you have access to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geodesic.get_projects</a:t>
            </a: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p:txBody>
      </p:sp>
      <p:sp>
        <p:nvSpPr>
          <p:cNvPr id="4" name="Title 1">
            <a:extLst>
              <a:ext uri="{FF2B5EF4-FFF2-40B4-BE49-F238E27FC236}">
                <a16:creationId xmlns:a16="http://schemas.microsoft.com/office/drawing/2014/main" id="{8D2DFE7C-EA0F-AD2F-6E9A-ACEDD1CB3EFD}"/>
              </a:ext>
            </a:extLst>
          </p:cNvPr>
          <p:cNvSpPr txBox="1">
            <a:spLocks/>
          </p:cNvSpPr>
          <p:nvPr/>
        </p:nvSpPr>
        <p:spPr>
          <a:xfrm>
            <a:off x="6378884" y="1916604"/>
            <a:ext cx="826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E6E1D5"/>
                </a:solidFill>
                <a:effectLst/>
                <a:uLnTx/>
                <a:uFillTx/>
                <a:latin typeface="Cassannet Plus"/>
                <a:ea typeface="+mj-ea"/>
                <a:cs typeface="+mj-cs"/>
              </a:rPr>
              <a:t>1)</a:t>
            </a:r>
          </a:p>
        </p:txBody>
      </p: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15833"/>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E6E1D5"/>
                </a:solidFill>
                <a:effectLst/>
                <a:uLnTx/>
                <a:uFillTx/>
                <a:latin typeface="Cassannet Plus"/>
                <a:ea typeface="+mj-ea"/>
                <a:cs typeface="+mj-cs"/>
              </a:rPr>
              <a:t>2)</a:t>
            </a:r>
          </a:p>
        </p:txBody>
      </p:sp>
    </p:spTree>
    <p:extLst>
      <p:ext uri="{BB962C8B-B14F-4D97-AF65-F5344CB8AC3E}">
        <p14:creationId xmlns:p14="http://schemas.microsoft.com/office/powerpoint/2010/main" val="3588787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F2576A7A-D651-CDB7-76E6-B6EB4D46A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4938" y="1484221"/>
            <a:ext cx="3644075" cy="2523459"/>
          </a:xfrm>
          <a:prstGeom prst="rect">
            <a:avLst/>
          </a:prstGeom>
        </p:spPr>
      </p:pic>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normAutofit/>
          </a:bodyPr>
          <a:lstStyle/>
          <a:p>
            <a:r>
              <a:rPr lang="en-US" sz="4000" dirty="0">
                <a:latin typeface="Montserrat" panose="00000500000000000000" pitchFamily="2" charset="0"/>
              </a:rPr>
              <a:t>Project Information</a:t>
            </a:r>
          </a:p>
        </p:txBody>
      </p:sp>
      <p:sp>
        <p:nvSpPr>
          <p:cNvPr id="5" name="Rectangle 2">
            <a:extLst>
              <a:ext uri="{FF2B5EF4-FFF2-40B4-BE49-F238E27FC236}">
                <a16:creationId xmlns:a16="http://schemas.microsoft.com/office/drawing/2014/main" id="{8947C9C6-7E75-1AC4-2132-66DA0EFAEC85}"/>
              </a:ext>
            </a:extLst>
          </p:cNvPr>
          <p:cNvSpPr>
            <a:spLocks noChangeArrowheads="1"/>
          </p:cNvSpPr>
          <p:nvPr/>
        </p:nvSpPr>
        <p:spPr bwMode="auto">
          <a:xfrm>
            <a:off x="7346187" y="4056538"/>
            <a:ext cx="4358936" cy="1769715"/>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#Set the active project (subgraph) in entanglement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geodesic.set_active_project</a:t>
            </a: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('geodesic-example-1')</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#List datasets in project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datasets = </a:t>
            </a:r>
            <a:r>
              <a:rPr kumimoji="0" lang="en-US" altLang="en-US" sz="14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geodesic.list_datasets</a:t>
            </a: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#View output list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datasets</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594065" y="3136438"/>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E6E1D5"/>
                </a:solidFill>
                <a:effectLst/>
                <a:uLnTx/>
                <a:uFillTx/>
                <a:latin typeface="Cassannet Plus"/>
                <a:ea typeface="+mj-ea"/>
                <a:cs typeface="+mj-cs"/>
              </a:rPr>
              <a:t>What data is inside of my project?</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E6E1D5"/>
              </a:solidFill>
              <a:effectLst/>
              <a:uLnTx/>
              <a:uFillTx/>
              <a:latin typeface="Cassannet Plus"/>
              <a:ea typeface="+mj-ea"/>
              <a:cs typeface="+mj-cs"/>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E6E1D5"/>
                </a:solidFill>
                <a:effectLst/>
                <a:uLnTx/>
                <a:uFillTx/>
                <a:latin typeface="Cassannet Plus"/>
                <a:ea typeface="+mj-ea"/>
                <a:cs typeface="+mj-cs"/>
              </a:rPr>
              <a:t>Toggle between projects</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E6E1D5"/>
              </a:solidFill>
              <a:effectLst/>
              <a:uLnTx/>
              <a:uFillTx/>
              <a:latin typeface="Cassannet Plus"/>
              <a:ea typeface="+mj-ea"/>
              <a:cs typeface="+mj-cs"/>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E6E1D5"/>
                </a:solidFill>
                <a:effectLst/>
                <a:uLnTx/>
                <a:uFillTx/>
                <a:latin typeface="Cassannet Plus"/>
                <a:ea typeface="+mj-ea"/>
                <a:cs typeface="+mj-cs"/>
              </a:rPr>
              <a:t>View lists of datasets inside of a project</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E6E1D5"/>
              </a:solidFill>
              <a:effectLst/>
              <a:uLnTx/>
              <a:uFillTx/>
              <a:latin typeface="Cassannet Plus"/>
              <a:ea typeface="+mj-ea"/>
              <a:cs typeface="+mj-cs"/>
            </a:endParaRP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8D2DFE7C-EA0F-AD2F-6E9A-ACEDD1CB3EFD}"/>
              </a:ext>
            </a:extLst>
          </p:cNvPr>
          <p:cNvSpPr txBox="1">
            <a:spLocks/>
          </p:cNvSpPr>
          <p:nvPr/>
        </p:nvSpPr>
        <p:spPr>
          <a:xfrm>
            <a:off x="6496060" y="3615833"/>
            <a:ext cx="826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rgbClr val="E6E1D5"/>
                </a:solidFill>
                <a:latin typeface="Cassannet Plus"/>
              </a:rPr>
              <a:t>3</a:t>
            </a:r>
            <a:r>
              <a:rPr kumimoji="0" lang="en-US" sz="4400" b="0" i="0" u="none" strike="noStrike" kern="1200" cap="none" spc="0" normalizeH="0" baseline="0" noProof="0" dirty="0">
                <a:ln>
                  <a:noFill/>
                </a:ln>
                <a:solidFill>
                  <a:srgbClr val="E6E1D5"/>
                </a:solidFill>
                <a:effectLst/>
                <a:uLnTx/>
                <a:uFillTx/>
                <a:latin typeface="Cassannet Plus"/>
                <a:ea typeface="+mj-ea"/>
                <a:cs typeface="+mj-cs"/>
              </a:rPr>
              <a:t>)</a:t>
            </a:r>
          </a:p>
        </p:txBody>
      </p: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15833"/>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E6E1D5"/>
              </a:solidFill>
              <a:effectLst/>
              <a:uLnTx/>
              <a:uFillTx/>
              <a:latin typeface="Cassannet Plus"/>
              <a:ea typeface="+mj-ea"/>
              <a:cs typeface="+mj-cs"/>
            </a:endParaRPr>
          </a:p>
        </p:txBody>
      </p:sp>
    </p:spTree>
    <p:extLst>
      <p:ext uri="{BB962C8B-B14F-4D97-AF65-F5344CB8AC3E}">
        <p14:creationId xmlns:p14="http://schemas.microsoft.com/office/powerpoint/2010/main" val="2265550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normAutofit/>
          </a:bodyPr>
          <a:lstStyle/>
          <a:p>
            <a:r>
              <a:rPr lang="en-US" sz="4000" dirty="0">
                <a:latin typeface="Montserrat" panose="00000500000000000000" pitchFamily="2" charset="0"/>
              </a:rPr>
              <a:t>GeodesicExample3_AddData</a:t>
            </a:r>
          </a:p>
        </p:txBody>
      </p:sp>
      <p:grpSp>
        <p:nvGrpSpPr>
          <p:cNvPr id="10" name="Group 9">
            <a:extLst>
              <a:ext uri="{FF2B5EF4-FFF2-40B4-BE49-F238E27FC236}">
                <a16:creationId xmlns:a16="http://schemas.microsoft.com/office/drawing/2014/main" id="{E0D4AC1C-48D5-3A82-D5D5-4C99D4A1D7EC}"/>
              </a:ext>
            </a:extLst>
          </p:cNvPr>
          <p:cNvGrpSpPr/>
          <p:nvPr/>
        </p:nvGrpSpPr>
        <p:grpSpPr>
          <a:xfrm>
            <a:off x="1312558" y="3080169"/>
            <a:ext cx="2109186" cy="1510937"/>
            <a:chOff x="432537" y="2103437"/>
            <a:chExt cx="2109186" cy="1510937"/>
          </a:xfrm>
        </p:grpSpPr>
        <p:sp>
          <p:nvSpPr>
            <p:cNvPr id="4" name="Title 1">
              <a:extLst>
                <a:ext uri="{FF2B5EF4-FFF2-40B4-BE49-F238E27FC236}">
                  <a16:creationId xmlns:a16="http://schemas.microsoft.com/office/drawing/2014/main" id="{5F49237E-2349-B0F4-ECFA-7C0E82707F7C}"/>
                </a:ext>
              </a:extLst>
            </p:cNvPr>
            <p:cNvSpPr txBox="1">
              <a:spLocks/>
            </p:cNvSpPr>
            <p:nvPr/>
          </p:nvSpPr>
          <p:spPr>
            <a:xfrm>
              <a:off x="432537" y="2103437"/>
              <a:ext cx="21091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Montserrat" panose="00000500000000000000" pitchFamily="2" charset="0"/>
                </a:rPr>
                <a:t>s</a:t>
              </a:r>
              <a:r>
                <a:rPr kumimoji="0" lang="en-US" sz="2000" b="0" i="0" u="none" strike="noStrike" kern="1200" cap="none" spc="0" normalizeH="0" baseline="0" noProof="0" dirty="0" err="1">
                  <a:ln>
                    <a:noFill/>
                  </a:ln>
                  <a:solidFill>
                    <a:srgbClr val="E6E1D5"/>
                  </a:solidFill>
                  <a:effectLst/>
                  <a:uLnTx/>
                  <a:uFillTx/>
                  <a:latin typeface="Montserrat" panose="00000500000000000000" pitchFamily="2" charset="0"/>
                </a:rPr>
                <a:t>ave</a:t>
              </a:r>
              <a:r>
                <a:rPr kumimoji="0" lang="en-US" sz="2000" b="0" i="0" u="none" strike="noStrike" kern="1200" cap="none" spc="0" normalizeH="0" baseline="0" noProof="0" dirty="0">
                  <a:ln>
                    <a:noFill/>
                  </a:ln>
                  <a:solidFill>
                    <a:srgbClr val="E6E1D5"/>
                  </a:solidFill>
                  <a:effectLst/>
                  <a:uLnTx/>
                  <a:uFillTx/>
                  <a:latin typeface="Montserrat" panose="00000500000000000000" pitchFamily="2" charset="0"/>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5"/>
                  </a:solidFill>
                  <a:effectLst/>
                  <a:uLnTx/>
                  <a:uFillTx/>
                  <a:latin typeface="Montserrat" panose="00000500000000000000" pitchFamily="2" charset="0"/>
                </a:rPr>
                <a:t>credentials</a:t>
              </a:r>
            </a:p>
          </p:txBody>
        </p:sp>
        <p:sp>
          <p:nvSpPr>
            <p:cNvPr id="7" name="Hexagon 6">
              <a:extLst>
                <a:ext uri="{FF2B5EF4-FFF2-40B4-BE49-F238E27FC236}">
                  <a16:creationId xmlns:a16="http://schemas.microsoft.com/office/drawing/2014/main" id="{3929189C-DEA1-A40C-B039-A500EBE066A6}"/>
                </a:ext>
              </a:extLst>
            </p:cNvPr>
            <p:cNvSpPr/>
            <p:nvPr/>
          </p:nvSpPr>
          <p:spPr>
            <a:xfrm>
              <a:off x="610787" y="210343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grpSp>
        <p:nvGrpSpPr>
          <p:cNvPr id="12" name="Group 11">
            <a:extLst>
              <a:ext uri="{FF2B5EF4-FFF2-40B4-BE49-F238E27FC236}">
                <a16:creationId xmlns:a16="http://schemas.microsoft.com/office/drawing/2014/main" id="{8AA39CCB-34CC-0727-7D5C-9123B6D27B4F}"/>
              </a:ext>
            </a:extLst>
          </p:cNvPr>
          <p:cNvGrpSpPr/>
          <p:nvPr/>
        </p:nvGrpSpPr>
        <p:grpSpPr>
          <a:xfrm>
            <a:off x="8278464" y="3085139"/>
            <a:ext cx="2017779" cy="1510937"/>
            <a:chOff x="5659684" y="2864367"/>
            <a:chExt cx="2017779" cy="1510937"/>
          </a:xfrm>
        </p:grpSpPr>
        <p:sp>
          <p:nvSpPr>
            <p:cNvPr id="6" name="Title 1">
              <a:extLst>
                <a:ext uri="{FF2B5EF4-FFF2-40B4-BE49-F238E27FC236}">
                  <a16:creationId xmlns:a16="http://schemas.microsoft.com/office/drawing/2014/main" id="{D368B73F-7C59-7C48-BFB4-373BFF54AE8F}"/>
                </a:ext>
              </a:extLst>
            </p:cNvPr>
            <p:cNvSpPr txBox="1">
              <a:spLocks/>
            </p:cNvSpPr>
            <p:nvPr/>
          </p:nvSpPr>
          <p:spPr>
            <a:xfrm>
              <a:off x="5659684" y="2892681"/>
              <a:ext cx="20177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5"/>
                  </a:solidFill>
                  <a:effectLst/>
                  <a:uLnTx/>
                  <a:uFillTx/>
                  <a:latin typeface="Montserrat" panose="00000500000000000000" pitchFamily="2" charset="0"/>
                </a:rPr>
                <a:t>v</a:t>
              </a:r>
              <a:r>
                <a:rPr kumimoji="0" lang="en-US" sz="2000" b="0" i="0" u="none" strike="noStrike" kern="1200" cap="none" spc="0" normalizeH="0" baseline="0" noProof="0" dirty="0" err="1">
                  <a:ln>
                    <a:noFill/>
                  </a:ln>
                  <a:solidFill>
                    <a:srgbClr val="E6E1D5"/>
                  </a:solidFill>
                  <a:effectLst/>
                  <a:uLnTx/>
                  <a:uFillTx/>
                  <a:latin typeface="Montserrat" panose="00000500000000000000" pitchFamily="2" charset="0"/>
                </a:rPr>
                <a:t>iew</a:t>
              </a:r>
              <a:r>
                <a:rPr kumimoji="0" lang="en-US" sz="2000" b="0" i="0" u="none" strike="noStrike" kern="1200" cap="none" spc="0" normalizeH="0" baseline="0" noProof="0" dirty="0">
                  <a:ln>
                    <a:noFill/>
                  </a:ln>
                  <a:solidFill>
                    <a:srgbClr val="E6E1D5"/>
                  </a:solidFill>
                  <a:effectLst/>
                  <a:uLnTx/>
                  <a:uFillTx/>
                  <a:latin typeface="Montserrat" panose="00000500000000000000" pitchFamily="2" charset="0"/>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5"/>
                  </a:solidFill>
                  <a:effectLst/>
                  <a:uLnTx/>
                  <a:uFillTx/>
                  <a:latin typeface="Montserrat" panose="00000500000000000000" pitchFamily="2" charset="0"/>
                </a:rPr>
                <a:t>credentials</a:t>
              </a:r>
            </a:p>
          </p:txBody>
        </p:sp>
        <p:sp>
          <p:nvSpPr>
            <p:cNvPr id="8" name="Hexagon 7">
              <a:extLst>
                <a:ext uri="{FF2B5EF4-FFF2-40B4-BE49-F238E27FC236}">
                  <a16:creationId xmlns:a16="http://schemas.microsoft.com/office/drawing/2014/main" id="{477382BC-F963-F2E5-C986-F3DAC8B5F7AF}"/>
                </a:ext>
              </a:extLst>
            </p:cNvPr>
            <p:cNvSpPr/>
            <p:nvPr/>
          </p:nvSpPr>
          <p:spPr>
            <a:xfrm>
              <a:off x="5792231" y="286436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grpSp>
        <p:nvGrpSpPr>
          <p:cNvPr id="11" name="Group 10">
            <a:extLst>
              <a:ext uri="{FF2B5EF4-FFF2-40B4-BE49-F238E27FC236}">
                <a16:creationId xmlns:a16="http://schemas.microsoft.com/office/drawing/2014/main" id="{A458B91F-E5C2-910E-2ED6-0D81052481D5}"/>
              </a:ext>
            </a:extLst>
          </p:cNvPr>
          <p:cNvGrpSpPr/>
          <p:nvPr/>
        </p:nvGrpSpPr>
        <p:grpSpPr>
          <a:xfrm>
            <a:off x="4235705" y="3080168"/>
            <a:ext cx="3050549" cy="1510937"/>
            <a:chOff x="114255" y="4149547"/>
            <a:chExt cx="3050549" cy="1510937"/>
          </a:xfrm>
        </p:grpSpPr>
        <p:sp>
          <p:nvSpPr>
            <p:cNvPr id="5" name="Title 1">
              <a:extLst>
                <a:ext uri="{FF2B5EF4-FFF2-40B4-BE49-F238E27FC236}">
                  <a16:creationId xmlns:a16="http://schemas.microsoft.com/office/drawing/2014/main" id="{2D654284-BA6D-05DB-EEF1-7BD2C33F8834}"/>
                </a:ext>
              </a:extLst>
            </p:cNvPr>
            <p:cNvSpPr txBox="1">
              <a:spLocks/>
            </p:cNvSpPr>
            <p:nvPr/>
          </p:nvSpPr>
          <p:spPr>
            <a:xfrm>
              <a:off x="114255" y="4246141"/>
              <a:ext cx="30505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Montserrat" panose="00000500000000000000" pitchFamily="2" charset="0"/>
                </a:rPr>
                <a:t>a</a:t>
              </a:r>
              <a:r>
                <a:rPr kumimoji="0" lang="en-US" sz="2000" b="0" i="0" u="none" strike="noStrike" kern="1200" cap="none" spc="0" normalizeH="0" baseline="0" noProof="0" dirty="0">
                  <a:ln>
                    <a:noFill/>
                  </a:ln>
                  <a:solidFill>
                    <a:srgbClr val="E6E1D5"/>
                  </a:solidFill>
                  <a:effectLst/>
                  <a:uLnTx/>
                  <a:uFillTx/>
                  <a:latin typeface="Montserrat" panose="00000500000000000000" pitchFamily="2" charset="0"/>
                </a:rPr>
                <a:t>dd</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Montserrat" panose="00000500000000000000" pitchFamily="2" charset="0"/>
                </a:rPr>
                <a:t>data</a:t>
              </a:r>
              <a:endParaRPr kumimoji="0" lang="en-US" sz="2000" b="0" i="0" u="none" strike="noStrike" kern="1200" cap="none" spc="0" normalizeH="0" baseline="0" noProof="0" dirty="0">
                <a:ln>
                  <a:noFill/>
                </a:ln>
                <a:solidFill>
                  <a:srgbClr val="E6E1D5"/>
                </a:solidFill>
                <a:effectLst/>
                <a:uLnTx/>
                <a:uFillTx/>
                <a:latin typeface="Montserrat" panose="00000500000000000000" pitchFamily="2" charset="0"/>
              </a:endParaRPr>
            </a:p>
          </p:txBody>
        </p:sp>
        <p:sp>
          <p:nvSpPr>
            <p:cNvPr id="9" name="Hexagon 8">
              <a:extLst>
                <a:ext uri="{FF2B5EF4-FFF2-40B4-BE49-F238E27FC236}">
                  <a16:creationId xmlns:a16="http://schemas.microsoft.com/office/drawing/2014/main" id="{CD3BFED6-F62D-789E-FB00-C24C70DBEDE6}"/>
                </a:ext>
              </a:extLst>
            </p:cNvPr>
            <p:cNvSpPr/>
            <p:nvPr/>
          </p:nvSpPr>
          <p:spPr>
            <a:xfrm>
              <a:off x="763898" y="41495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cxnSp>
        <p:nvCxnSpPr>
          <p:cNvPr id="14" name="Straight Connector 13">
            <a:extLst>
              <a:ext uri="{FF2B5EF4-FFF2-40B4-BE49-F238E27FC236}">
                <a16:creationId xmlns:a16="http://schemas.microsoft.com/office/drawing/2014/main" id="{73FB6573-3B3A-BD80-8D9F-D79E7A998F25}"/>
              </a:ext>
            </a:extLst>
          </p:cNvPr>
          <p:cNvCxnSpPr>
            <a:stCxn id="7" idx="0"/>
            <a:endCxn id="9" idx="3"/>
          </p:cNvCxnSpPr>
          <p:nvPr/>
        </p:nvCxnSpPr>
        <p:spPr>
          <a:xfrm flipV="1">
            <a:off x="3243495" y="3835637"/>
            <a:ext cx="1641853" cy="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020D1E9-C6BB-3CFC-163E-B28A7322D81E}"/>
              </a:ext>
            </a:extLst>
          </p:cNvPr>
          <p:cNvCxnSpPr>
            <a:cxnSpLocks/>
            <a:endCxn id="8" idx="3"/>
          </p:cNvCxnSpPr>
          <p:nvPr/>
        </p:nvCxnSpPr>
        <p:spPr>
          <a:xfrm>
            <a:off x="6597874" y="3835637"/>
            <a:ext cx="1813137" cy="497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117512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normAutofit/>
          </a:bodyPr>
          <a:lstStyle/>
          <a:p>
            <a:r>
              <a:rPr lang="en-US" sz="4000" dirty="0">
                <a:latin typeface="Montserrat" panose="00000500000000000000" pitchFamily="2" charset="0"/>
              </a:rPr>
              <a:t>Add Credentials</a:t>
            </a:r>
          </a:p>
        </p:txBody>
      </p:sp>
      <p:sp>
        <p:nvSpPr>
          <p:cNvPr id="5" name="Rectangle 2">
            <a:extLst>
              <a:ext uri="{FF2B5EF4-FFF2-40B4-BE49-F238E27FC236}">
                <a16:creationId xmlns:a16="http://schemas.microsoft.com/office/drawing/2014/main" id="{8947C9C6-7E75-1AC4-2132-66DA0EFAEC85}"/>
              </a:ext>
            </a:extLst>
          </p:cNvPr>
          <p:cNvSpPr>
            <a:spLocks noChangeArrowheads="1"/>
          </p:cNvSpPr>
          <p:nvPr/>
        </p:nvSpPr>
        <p:spPr bwMode="auto">
          <a:xfrm>
            <a:off x="7272933" y="1653190"/>
            <a:ext cx="4358936" cy="3370153"/>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#Google Earth Engine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gee = geodesic.account.credentials.Credential.from_gcp_service_account(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name='google-earth-engine', key=key)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gee.create</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#Amazon S3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aws</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from_aws_key_pair</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name='aws-s3',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aws_access_key_id</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aws_secret_access_key</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=None)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aws.create</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#ArcGIS Online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from_oauth2_client_credentials(*, name='esri-oauth2',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client_id</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client_secret</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=None,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token_url</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=None,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authorization_url</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=None, audience=None, scope=None)</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594065" y="3136438"/>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l" defTabSz="914400" rtl="0" eaLnBrk="1" fontAlgn="auto" latinLnBrk="0" hangingPunct="1">
              <a:lnSpc>
                <a:spcPct val="90000"/>
              </a:lnSpc>
              <a:spcBef>
                <a:spcPct val="0"/>
              </a:spcBef>
              <a:spcAft>
                <a:spcPts val="0"/>
              </a:spcAft>
              <a:buClrTx/>
              <a:buSzTx/>
              <a:tabLst/>
              <a:defRPr/>
            </a:pPr>
            <a:r>
              <a:rPr lang="en-US" sz="2000" b="0" i="0" dirty="0">
                <a:solidFill>
                  <a:srgbClr val="E6E1D6"/>
                </a:solidFill>
                <a:effectLst/>
                <a:latin typeface="Montserrat" panose="020B0604020202020204" pitchFamily="2" charset="0"/>
              </a:rPr>
              <a:t>Data can be added from anywhere. For this example we will add data from Google Earth Engine, Amazon S3, and ArcGIS Online. </a:t>
            </a:r>
          </a:p>
          <a:p>
            <a:pPr marR="0" lvl="0" algn="l" defTabSz="914400" rtl="0" eaLnBrk="1" fontAlgn="auto" latinLnBrk="0" hangingPunct="1">
              <a:lnSpc>
                <a:spcPct val="90000"/>
              </a:lnSpc>
              <a:spcBef>
                <a:spcPct val="0"/>
              </a:spcBef>
              <a:spcAft>
                <a:spcPts val="0"/>
              </a:spcAft>
              <a:buClrTx/>
              <a:buSzTx/>
              <a:tabLst/>
              <a:defRPr/>
            </a:pPr>
            <a:endParaRPr lang="en-US" sz="2000" dirty="0">
              <a:solidFill>
                <a:srgbClr val="E6E1D6"/>
              </a:solidFill>
              <a:latin typeface="Montserrat" panose="020B0604020202020204" pitchFamily="2" charset="0"/>
            </a:endParaRPr>
          </a:p>
          <a:p>
            <a:pPr marR="0" lvl="0" algn="l" defTabSz="914400" rtl="0" eaLnBrk="1" fontAlgn="auto" latinLnBrk="0" hangingPunct="1">
              <a:lnSpc>
                <a:spcPct val="90000"/>
              </a:lnSpc>
              <a:spcBef>
                <a:spcPct val="0"/>
              </a:spcBef>
              <a:spcAft>
                <a:spcPts val="0"/>
              </a:spcAft>
              <a:buClrTx/>
              <a:buSzTx/>
              <a:tabLst/>
              <a:defRPr/>
            </a:pPr>
            <a:r>
              <a:rPr lang="en-US" sz="2000" b="0" i="0" dirty="0">
                <a:solidFill>
                  <a:srgbClr val="E6E1D6"/>
                </a:solidFill>
                <a:effectLst/>
                <a:latin typeface="Montserrat" panose="020B0604020202020204" pitchFamily="2" charset="0"/>
              </a:rPr>
              <a:t>Some data instances require user credentials while others may not. You can store credential for any of these instances inside of Geodesic</a:t>
            </a:r>
            <a:endParaRPr kumimoji="0" lang="en-US" sz="2000" b="0" i="0" u="none" strike="noStrike" kern="1200" cap="none" spc="0" normalizeH="0" baseline="0" noProof="0" dirty="0">
              <a:ln>
                <a:noFill/>
              </a:ln>
              <a:solidFill>
                <a:srgbClr val="E6E1D5"/>
              </a:solidFill>
              <a:effectLst/>
              <a:uLnTx/>
              <a:uFillTx/>
              <a:latin typeface="Cassannet Plus"/>
              <a:ea typeface="+mj-ea"/>
              <a:cs typeface="+mj-cs"/>
            </a:endParaRP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8D2DFE7C-EA0F-AD2F-6E9A-ACEDD1CB3EFD}"/>
              </a:ext>
            </a:extLst>
          </p:cNvPr>
          <p:cNvSpPr txBox="1">
            <a:spLocks/>
          </p:cNvSpPr>
          <p:nvPr/>
        </p:nvSpPr>
        <p:spPr>
          <a:xfrm>
            <a:off x="6392470" y="2257380"/>
            <a:ext cx="826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E6E1D5"/>
                </a:solidFill>
                <a:effectLst/>
                <a:uLnTx/>
                <a:uFillTx/>
                <a:latin typeface="Cassannet Plus"/>
                <a:ea typeface="+mj-ea"/>
                <a:cs typeface="+mj-cs"/>
              </a:rPr>
              <a:t>1)</a:t>
            </a:r>
          </a:p>
        </p:txBody>
      </p: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15833"/>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E6E1D5"/>
              </a:solidFill>
              <a:effectLst/>
              <a:uLnTx/>
              <a:uFillTx/>
              <a:latin typeface="Cassannet Plus"/>
              <a:ea typeface="+mj-ea"/>
              <a:cs typeface="+mj-cs"/>
            </a:endParaRPr>
          </a:p>
        </p:txBody>
      </p:sp>
    </p:spTree>
    <p:extLst>
      <p:ext uri="{BB962C8B-B14F-4D97-AF65-F5344CB8AC3E}">
        <p14:creationId xmlns:p14="http://schemas.microsoft.com/office/powerpoint/2010/main" val="3218150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normAutofit/>
          </a:bodyPr>
          <a:lstStyle/>
          <a:p>
            <a:r>
              <a:rPr lang="en-US" sz="4000" dirty="0">
                <a:latin typeface="Montserrat" panose="00000500000000000000" pitchFamily="2" charset="0"/>
              </a:rPr>
              <a:t>Add Data</a:t>
            </a:r>
          </a:p>
        </p:txBody>
      </p:sp>
      <p:sp>
        <p:nvSpPr>
          <p:cNvPr id="5" name="Rectangle 2">
            <a:extLst>
              <a:ext uri="{FF2B5EF4-FFF2-40B4-BE49-F238E27FC236}">
                <a16:creationId xmlns:a16="http://schemas.microsoft.com/office/drawing/2014/main" id="{8947C9C6-7E75-1AC4-2132-66DA0EFAEC85}"/>
              </a:ext>
            </a:extLst>
          </p:cNvPr>
          <p:cNvSpPr>
            <a:spLocks noChangeArrowheads="1"/>
          </p:cNvSpPr>
          <p:nvPr/>
        </p:nvSpPr>
        <p:spPr bwMode="auto">
          <a:xfrm>
            <a:off x="7238999" y="1860939"/>
            <a:ext cx="4358936" cy="4293483"/>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#Add Google Earth Engine 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geodesic.Dataset.from_google_earth_engine</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name='</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asset='ECMWF/ERA5/MONTHLY',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credential= 'google-earth-engine',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alias='ERA5 Monthly Aggregates',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description='Latest Climate Reanalysis Produced by ECMWF / Copernicus Climate Change Service.'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ecmwf.save</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#Add ArcGIS Online 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gis</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arcgis.GIS</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('https://seerai.maps.arcgis.com', username='</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demo_account</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naip</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geodesic.Dataset.from_arcgis_item</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name='</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naip</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-imagery',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item_id</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='3f8d2d3828f24c00ae279db4af26d566',</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credential='esri-oauth2',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gis</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gis</a:t>
            </a: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naip.save</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594065" y="3136438"/>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l" defTabSz="914400" rtl="0" eaLnBrk="1" fontAlgn="auto" latinLnBrk="0" hangingPunct="1">
              <a:lnSpc>
                <a:spcPct val="90000"/>
              </a:lnSpc>
              <a:spcBef>
                <a:spcPct val="0"/>
              </a:spcBef>
              <a:spcAft>
                <a:spcPts val="0"/>
              </a:spcAft>
              <a:buClrTx/>
              <a:buSzTx/>
              <a:tabLst/>
              <a:defRPr/>
            </a:pPr>
            <a:r>
              <a:rPr lang="en-US" sz="2400" b="0" i="0" dirty="0">
                <a:solidFill>
                  <a:srgbClr val="E6E1D6"/>
                </a:solidFill>
                <a:effectLst/>
                <a:latin typeface="Montserrat" panose="00000500000000000000" pitchFamily="2" charset="0"/>
              </a:rPr>
              <a:t>Once credentials are saved inside of Geodesic a user can use them indefinitely to add data to any project you have access to. </a:t>
            </a:r>
          </a:p>
          <a:p>
            <a:pPr marR="0" lvl="0" algn="l" defTabSz="914400" rtl="0" eaLnBrk="1" fontAlgn="auto" latinLnBrk="0" hangingPunct="1">
              <a:lnSpc>
                <a:spcPct val="90000"/>
              </a:lnSpc>
              <a:spcBef>
                <a:spcPct val="0"/>
              </a:spcBef>
              <a:spcAft>
                <a:spcPts val="0"/>
              </a:spcAft>
              <a:buClrTx/>
              <a:buSzTx/>
              <a:tabLst/>
              <a:defRPr/>
            </a:pPr>
            <a:endParaRPr lang="en-US" sz="2400" dirty="0">
              <a:solidFill>
                <a:srgbClr val="E6E1D6"/>
              </a:solidFill>
              <a:latin typeface="Montserrat" panose="00000500000000000000" pitchFamily="2" charset="0"/>
            </a:endParaRPr>
          </a:p>
          <a:p>
            <a:pPr marR="0" lvl="0" algn="l" defTabSz="914400" rtl="0" eaLnBrk="1" fontAlgn="auto" latinLnBrk="0" hangingPunct="1">
              <a:lnSpc>
                <a:spcPct val="90000"/>
              </a:lnSpc>
              <a:spcBef>
                <a:spcPct val="0"/>
              </a:spcBef>
              <a:spcAft>
                <a:spcPts val="0"/>
              </a:spcAft>
              <a:buClrTx/>
              <a:buSzTx/>
              <a:tabLst/>
              <a:defRPr/>
            </a:pPr>
            <a:r>
              <a:rPr lang="en-US" sz="2400" b="0" i="0" dirty="0">
                <a:solidFill>
                  <a:srgbClr val="E6E1D6"/>
                </a:solidFill>
                <a:effectLst/>
                <a:latin typeface="Montserrat" panose="00000500000000000000" pitchFamily="2" charset="0"/>
              </a:rPr>
              <a:t>On the right are some examples of using Boson to add data to a project</a:t>
            </a:r>
            <a:endParaRPr kumimoji="0" lang="en-US" sz="2400" b="0" i="0" u="none" strike="noStrike" kern="1200" cap="none" spc="0" normalizeH="0" baseline="0" noProof="0" dirty="0">
              <a:ln>
                <a:noFill/>
              </a:ln>
              <a:solidFill>
                <a:srgbClr val="E6E1D5"/>
              </a:solidFill>
              <a:effectLst/>
              <a:uLnTx/>
              <a:uFillTx/>
              <a:latin typeface="Cassannet Plus"/>
              <a:ea typeface="+mj-ea"/>
              <a:cs typeface="+mj-cs"/>
            </a:endParaRP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8D2DFE7C-EA0F-AD2F-6E9A-ACEDD1CB3EFD}"/>
              </a:ext>
            </a:extLst>
          </p:cNvPr>
          <p:cNvSpPr txBox="1">
            <a:spLocks/>
          </p:cNvSpPr>
          <p:nvPr/>
        </p:nvSpPr>
        <p:spPr>
          <a:xfrm>
            <a:off x="6378884" y="1916604"/>
            <a:ext cx="826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rgbClr val="E6E1D5"/>
                </a:solidFill>
                <a:latin typeface="Cassannet Plus"/>
              </a:rPr>
              <a:t>2</a:t>
            </a:r>
            <a:r>
              <a:rPr kumimoji="0" lang="en-US" sz="4400" b="0" i="0" u="none" strike="noStrike" kern="1200" cap="none" spc="0" normalizeH="0" baseline="0" noProof="0" dirty="0">
                <a:ln>
                  <a:noFill/>
                </a:ln>
                <a:solidFill>
                  <a:srgbClr val="E6E1D5"/>
                </a:solidFill>
                <a:effectLst/>
                <a:uLnTx/>
                <a:uFillTx/>
                <a:latin typeface="Cassannet Plus"/>
                <a:ea typeface="+mj-ea"/>
                <a:cs typeface="+mj-cs"/>
              </a:rPr>
              <a:t>)</a:t>
            </a:r>
          </a:p>
        </p:txBody>
      </p:sp>
    </p:spTree>
    <p:extLst>
      <p:ext uri="{BB962C8B-B14F-4D97-AF65-F5344CB8AC3E}">
        <p14:creationId xmlns:p14="http://schemas.microsoft.com/office/powerpoint/2010/main" val="1884745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normAutofit/>
          </a:bodyPr>
          <a:lstStyle/>
          <a:p>
            <a:r>
              <a:rPr lang="en-US" sz="4000" dirty="0">
                <a:latin typeface="Montserrat" panose="00000500000000000000" pitchFamily="2" charset="0"/>
              </a:rPr>
              <a:t>View Credentials</a:t>
            </a:r>
          </a:p>
        </p:txBody>
      </p:sp>
      <p:sp>
        <p:nvSpPr>
          <p:cNvPr id="5" name="Rectangle 2">
            <a:extLst>
              <a:ext uri="{FF2B5EF4-FFF2-40B4-BE49-F238E27FC236}">
                <a16:creationId xmlns:a16="http://schemas.microsoft.com/office/drawing/2014/main" id="{8947C9C6-7E75-1AC4-2132-66DA0EFAEC85}"/>
              </a:ext>
            </a:extLst>
          </p:cNvPr>
          <p:cNvSpPr>
            <a:spLocks noChangeArrowheads="1"/>
          </p:cNvSpPr>
          <p:nvPr/>
        </p:nvSpPr>
        <p:spPr bwMode="auto">
          <a:xfrm>
            <a:off x="7259892" y="2595837"/>
            <a:ext cx="4358936" cy="877163"/>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#Retrieve your user account credentials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geodesic.account.credentials.get_credentials</a:t>
            </a:r>
            <a:r>
              <a:rPr kumimoji="0" lang="en-US" altLang="en-US"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842645" y="2810218"/>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l" defTabSz="914400" rtl="0" eaLnBrk="1" fontAlgn="auto" latinLnBrk="0" hangingPunct="1">
              <a:lnSpc>
                <a:spcPct val="90000"/>
              </a:lnSpc>
              <a:spcBef>
                <a:spcPct val="0"/>
              </a:spcBef>
              <a:spcAft>
                <a:spcPts val="0"/>
              </a:spcAft>
              <a:buClrTx/>
              <a:buSzTx/>
              <a:tabLst/>
              <a:defRPr/>
            </a:pPr>
            <a:r>
              <a:rPr lang="en-US" sz="2400" b="0" i="0" dirty="0">
                <a:solidFill>
                  <a:srgbClr val="E6E1D6"/>
                </a:solidFill>
                <a:effectLst/>
                <a:latin typeface="Montserrat" panose="00000500000000000000" pitchFamily="2" charset="0"/>
              </a:rPr>
              <a:t>As more user credentials are added to Geodesic it may be necessary to reference them. </a:t>
            </a:r>
          </a:p>
          <a:p>
            <a:pPr marR="0" lvl="0" algn="l" defTabSz="914400" rtl="0" eaLnBrk="1" fontAlgn="auto" latinLnBrk="0" hangingPunct="1">
              <a:lnSpc>
                <a:spcPct val="90000"/>
              </a:lnSpc>
              <a:spcBef>
                <a:spcPct val="0"/>
              </a:spcBef>
              <a:spcAft>
                <a:spcPts val="0"/>
              </a:spcAft>
              <a:buClrTx/>
              <a:buSzTx/>
              <a:tabLst/>
              <a:defRPr/>
            </a:pPr>
            <a:endParaRPr lang="en-US" sz="2400" dirty="0">
              <a:solidFill>
                <a:srgbClr val="E6E1D6"/>
              </a:solidFill>
              <a:latin typeface="Montserrat" panose="00000500000000000000" pitchFamily="2" charset="0"/>
            </a:endParaRPr>
          </a:p>
          <a:p>
            <a:pPr marR="0" lvl="0" algn="l" defTabSz="914400" rtl="0" eaLnBrk="1" fontAlgn="auto" latinLnBrk="0" hangingPunct="1">
              <a:lnSpc>
                <a:spcPct val="90000"/>
              </a:lnSpc>
              <a:spcBef>
                <a:spcPct val="0"/>
              </a:spcBef>
              <a:spcAft>
                <a:spcPts val="0"/>
              </a:spcAft>
              <a:buClrTx/>
              <a:buSzTx/>
              <a:tabLst/>
              <a:defRPr/>
            </a:pPr>
            <a:r>
              <a:rPr lang="en-US" sz="2400" b="0" i="0" dirty="0">
                <a:solidFill>
                  <a:srgbClr val="E6E1D6"/>
                </a:solidFill>
                <a:effectLst/>
                <a:latin typeface="Montserrat" panose="00000500000000000000" pitchFamily="2" charset="0"/>
              </a:rPr>
              <a:t>This is easily done with the one line on the right</a:t>
            </a:r>
            <a:endParaRPr kumimoji="0" lang="en-US" sz="2400" b="0" i="0" u="none" strike="noStrike" kern="1200" cap="none" spc="0" normalizeH="0" baseline="0" noProof="0" dirty="0">
              <a:ln>
                <a:noFill/>
              </a:ln>
              <a:solidFill>
                <a:srgbClr val="E6E1D5"/>
              </a:solidFill>
              <a:effectLst/>
              <a:uLnTx/>
              <a:uFillTx/>
              <a:latin typeface="Cassannet Plus"/>
              <a:ea typeface="+mj-ea"/>
              <a:cs typeface="+mj-cs"/>
            </a:endParaRP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8D2DFE7C-EA0F-AD2F-6E9A-ACEDD1CB3EFD}"/>
              </a:ext>
            </a:extLst>
          </p:cNvPr>
          <p:cNvSpPr txBox="1">
            <a:spLocks/>
          </p:cNvSpPr>
          <p:nvPr/>
        </p:nvSpPr>
        <p:spPr>
          <a:xfrm>
            <a:off x="6433720" y="2147437"/>
            <a:ext cx="826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E6E1D5"/>
                </a:solidFill>
                <a:effectLst/>
                <a:uLnTx/>
                <a:uFillTx/>
                <a:latin typeface="Cassannet Plus"/>
                <a:ea typeface="+mj-ea"/>
                <a:cs typeface="+mj-cs"/>
              </a:rPr>
              <a:t>3)</a:t>
            </a:r>
          </a:p>
        </p:txBody>
      </p:sp>
    </p:spTree>
    <p:extLst>
      <p:ext uri="{BB962C8B-B14F-4D97-AF65-F5344CB8AC3E}">
        <p14:creationId xmlns:p14="http://schemas.microsoft.com/office/powerpoint/2010/main" val="1572517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EBB8-263F-43E8-BC8F-3EC5D215323D}"/>
              </a:ext>
            </a:extLst>
          </p:cNvPr>
          <p:cNvSpPr>
            <a:spLocks noGrp="1"/>
          </p:cNvSpPr>
          <p:nvPr>
            <p:ph type="title"/>
          </p:nvPr>
        </p:nvSpPr>
        <p:spPr/>
        <p:txBody>
          <a:bodyPr>
            <a:normAutofit/>
          </a:bodyPr>
          <a:lstStyle/>
          <a:p>
            <a:r>
              <a:rPr lang="en-US" sz="4000" dirty="0">
                <a:latin typeface="Montserrat" panose="00000500000000000000" pitchFamily="2" charset="0"/>
              </a:rPr>
              <a:t>Why Geodesic?</a:t>
            </a:r>
          </a:p>
        </p:txBody>
      </p:sp>
      <p:sp>
        <p:nvSpPr>
          <p:cNvPr id="4" name="TextBox 3">
            <a:extLst>
              <a:ext uri="{FF2B5EF4-FFF2-40B4-BE49-F238E27FC236}">
                <a16:creationId xmlns:a16="http://schemas.microsoft.com/office/drawing/2014/main" id="{43CE5589-FFA2-4AEB-B184-8B507A8FF756}"/>
              </a:ext>
            </a:extLst>
          </p:cNvPr>
          <p:cNvSpPr txBox="1"/>
          <p:nvPr/>
        </p:nvSpPr>
        <p:spPr>
          <a:xfrm>
            <a:off x="889265" y="1297273"/>
            <a:ext cx="8299339" cy="400110"/>
          </a:xfrm>
          <a:prstGeom prst="rect">
            <a:avLst/>
          </a:prstGeom>
          <a:noFill/>
        </p:spPr>
        <p:txBody>
          <a:bodyPr wrap="square">
            <a:spAutoFit/>
          </a:bodyPr>
          <a:lstStyle/>
          <a:p>
            <a:r>
              <a:rPr lang="en-US" sz="1000" b="0" i="0">
                <a:solidFill>
                  <a:srgbClr val="BDC1C6"/>
                </a:solidFill>
                <a:effectLst/>
              </a:rPr>
              <a:t>Geodesic (n. /</a:t>
            </a:r>
            <a:r>
              <a:rPr lang="en-US" sz="1000" b="0" i="0" err="1">
                <a:solidFill>
                  <a:srgbClr val="BDC1C6"/>
                </a:solidFill>
                <a:effectLst/>
                <a:latin typeface="Roboto" panose="02000000000000000000" pitchFamily="2" charset="0"/>
              </a:rPr>
              <a:t>jēəˈdesik</a:t>
            </a:r>
            <a:r>
              <a:rPr lang="en-US" sz="1000" b="0" i="0">
                <a:solidFill>
                  <a:srgbClr val="BDC1C6"/>
                </a:solidFill>
                <a:effectLst/>
                <a:latin typeface="Roboto" panose="02000000000000000000" pitchFamily="2" charset="0"/>
              </a:rPr>
              <a:t>/)</a:t>
            </a:r>
            <a:r>
              <a:rPr lang="en-US" sz="1000" b="0" i="0">
                <a:solidFill>
                  <a:srgbClr val="BDC1C6"/>
                </a:solidFill>
                <a:effectLst/>
              </a:rPr>
              <a:t>: relating to or denoting the shortest possible line between two points on a sphere or other curved surface.</a:t>
            </a:r>
          </a:p>
          <a:p>
            <a:r>
              <a:rPr lang="en-US" sz="1000" b="0" i="0">
                <a:solidFill>
                  <a:srgbClr val="BDC1C6"/>
                </a:solidFill>
                <a:effectLst/>
              </a:rPr>
              <a:t>Geodesic Platform (n. /</a:t>
            </a:r>
            <a:r>
              <a:rPr lang="en-US" sz="1000" b="0" i="0" err="1">
                <a:solidFill>
                  <a:srgbClr val="BDC1C6"/>
                </a:solidFill>
                <a:effectLst/>
                <a:latin typeface="Roboto" panose="02000000000000000000" pitchFamily="2" charset="0"/>
              </a:rPr>
              <a:t>jēəˈdesik</a:t>
            </a:r>
            <a:r>
              <a:rPr lang="en-US" sz="1000" b="0" i="0">
                <a:solidFill>
                  <a:srgbClr val="BDC1C6"/>
                </a:solidFill>
                <a:effectLst/>
                <a:latin typeface="Roboto" panose="02000000000000000000" pitchFamily="2" charset="0"/>
              </a:rPr>
              <a:t> </a:t>
            </a:r>
            <a:r>
              <a:rPr lang="en-US" sz="1000" b="0" i="0" err="1">
                <a:solidFill>
                  <a:srgbClr val="BDC1C6"/>
                </a:solidFill>
                <a:effectLst/>
                <a:latin typeface="Roboto" panose="02000000000000000000" pitchFamily="2" charset="0"/>
              </a:rPr>
              <a:t>platfôrm</a:t>
            </a:r>
            <a:r>
              <a:rPr lang="en-US" sz="1000" b="0" i="0">
                <a:solidFill>
                  <a:srgbClr val="BDC1C6"/>
                </a:solidFill>
                <a:effectLst/>
                <a:latin typeface="Roboto" panose="02000000000000000000" pitchFamily="2" charset="0"/>
              </a:rPr>
              <a:t> /)</a:t>
            </a:r>
            <a:r>
              <a:rPr lang="en-US" sz="1000" b="0" i="0">
                <a:solidFill>
                  <a:srgbClr val="BDC1C6"/>
                </a:solidFill>
                <a:effectLst/>
              </a:rPr>
              <a:t>: the shortest possible path to answer your questions</a:t>
            </a:r>
            <a:endParaRPr lang="en-US" sz="1000"/>
          </a:p>
        </p:txBody>
      </p:sp>
      <p:sp>
        <p:nvSpPr>
          <p:cNvPr id="5" name="Oval 4">
            <a:extLst>
              <a:ext uri="{FF2B5EF4-FFF2-40B4-BE49-F238E27FC236}">
                <a16:creationId xmlns:a16="http://schemas.microsoft.com/office/drawing/2014/main" id="{BF6DF0E0-E9ED-412B-9F97-C3468C446D6E}"/>
              </a:ext>
            </a:extLst>
          </p:cNvPr>
          <p:cNvSpPr/>
          <p:nvPr/>
        </p:nvSpPr>
        <p:spPr>
          <a:xfrm>
            <a:off x="5352767" y="3607196"/>
            <a:ext cx="45719" cy="45719"/>
          </a:xfrm>
          <a:prstGeom prst="ellipse">
            <a:avLst/>
          </a:prstGeom>
          <a:solidFill>
            <a:srgbClr val="080808"/>
          </a:solidFill>
          <a:ln w="19050" cmpd="sng">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FFBF67B-961B-4F01-A452-049512799FF8}"/>
              </a:ext>
            </a:extLst>
          </p:cNvPr>
          <p:cNvSpPr/>
          <p:nvPr/>
        </p:nvSpPr>
        <p:spPr>
          <a:xfrm>
            <a:off x="5951822" y="3069510"/>
            <a:ext cx="45719" cy="45719"/>
          </a:xfrm>
          <a:prstGeom prst="ellipse">
            <a:avLst/>
          </a:prstGeom>
          <a:solidFill>
            <a:srgbClr val="080808"/>
          </a:solidFill>
          <a:ln w="19050" cmpd="sng">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946865-E3A1-44D4-A055-6B9F352AA839}"/>
              </a:ext>
            </a:extLst>
          </p:cNvPr>
          <p:cNvSpPr/>
          <p:nvPr/>
        </p:nvSpPr>
        <p:spPr>
          <a:xfrm>
            <a:off x="5399213" y="2350719"/>
            <a:ext cx="45719" cy="45719"/>
          </a:xfrm>
          <a:prstGeom prst="ellipse">
            <a:avLst/>
          </a:prstGeom>
          <a:solidFill>
            <a:srgbClr val="080808"/>
          </a:solidFill>
          <a:ln w="9525" cmpd="sng">
            <a:solidFill>
              <a:schemeClr val="tx1"/>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8B4FE8-432A-45DF-8BFC-8049CC0DB539}"/>
              </a:ext>
            </a:extLst>
          </p:cNvPr>
          <p:cNvSpPr txBox="1"/>
          <p:nvPr/>
        </p:nvSpPr>
        <p:spPr>
          <a:xfrm>
            <a:off x="4434407" y="4437349"/>
            <a:ext cx="2417092" cy="1815882"/>
          </a:xfrm>
          <a:prstGeom prst="rect">
            <a:avLst/>
          </a:prstGeom>
          <a:noFill/>
        </p:spPr>
        <p:txBody>
          <a:bodyPr wrap="square">
            <a:spAutoFit/>
          </a:bodyPr>
          <a:lstStyle/>
          <a:p>
            <a:r>
              <a:rPr lang="en-US" sz="1400"/>
              <a:t>Geodesic is built upon a decentralized data model. We don’t need to own the data to enable it for use</a:t>
            </a:r>
          </a:p>
          <a:p>
            <a:endParaRPr lang="en-US" sz="1400"/>
          </a:p>
          <a:p>
            <a:endParaRPr lang="en-US" sz="1400"/>
          </a:p>
          <a:p>
            <a:r>
              <a:rPr lang="en-US" sz="1400">
                <a:solidFill>
                  <a:schemeClr val="accent1">
                    <a:lumMod val="40000"/>
                    <a:lumOff val="60000"/>
                  </a:schemeClr>
                </a:solidFill>
              </a:rPr>
              <a:t>Alternatives must own and manage the data to use it</a:t>
            </a:r>
          </a:p>
        </p:txBody>
      </p:sp>
      <p:cxnSp>
        <p:nvCxnSpPr>
          <p:cNvPr id="9" name="Straight Arrow Connector 8">
            <a:extLst>
              <a:ext uri="{FF2B5EF4-FFF2-40B4-BE49-F238E27FC236}">
                <a16:creationId xmlns:a16="http://schemas.microsoft.com/office/drawing/2014/main" id="{5986127C-846E-4675-A2DE-3BEBDD43D334}"/>
              </a:ext>
            </a:extLst>
          </p:cNvPr>
          <p:cNvCxnSpPr>
            <a:cxnSpLocks/>
            <a:endCxn id="7" idx="3"/>
          </p:cNvCxnSpPr>
          <p:nvPr/>
        </p:nvCxnSpPr>
        <p:spPr>
          <a:xfrm flipV="1">
            <a:off x="4868507" y="2389743"/>
            <a:ext cx="537401" cy="554516"/>
          </a:xfrm>
          <a:prstGeom prst="straightConnector1">
            <a:avLst/>
          </a:prstGeom>
          <a:ln w="6350" cmpd="sng">
            <a:solidFill>
              <a:schemeClr val="tx1"/>
            </a:solidFill>
            <a:headEnd type="oval"/>
            <a:tailEnd type="oval"/>
          </a:ln>
          <a:effectLst>
            <a:glow rad="63500">
              <a:schemeClr val="tx1">
                <a:alpha val="13000"/>
              </a:schemeClr>
            </a:glo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1BAA1B4-4C1E-4E1E-8049-54E1E04C4E04}"/>
              </a:ext>
            </a:extLst>
          </p:cNvPr>
          <p:cNvCxnSpPr>
            <a:cxnSpLocks/>
            <a:endCxn id="7" idx="3"/>
          </p:cNvCxnSpPr>
          <p:nvPr/>
        </p:nvCxnSpPr>
        <p:spPr>
          <a:xfrm flipH="1">
            <a:off x="5405908" y="2109802"/>
            <a:ext cx="536445" cy="279941"/>
          </a:xfrm>
          <a:prstGeom prst="straightConnector1">
            <a:avLst/>
          </a:prstGeom>
          <a:ln w="6350" cmpd="sng">
            <a:solidFill>
              <a:schemeClr val="tx1"/>
            </a:solidFill>
            <a:headEnd type="oval"/>
            <a:tailEnd type="oval"/>
          </a:ln>
          <a:effectLst>
            <a:glow rad="63500">
              <a:schemeClr val="tx1">
                <a:alpha val="13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D1D5E9F-C2C4-4F18-96D6-D794FAB6A3F5}"/>
              </a:ext>
            </a:extLst>
          </p:cNvPr>
          <p:cNvCxnSpPr>
            <a:cxnSpLocks/>
            <a:stCxn id="7" idx="4"/>
            <a:endCxn id="5" idx="0"/>
          </p:cNvCxnSpPr>
          <p:nvPr/>
        </p:nvCxnSpPr>
        <p:spPr>
          <a:xfrm flipH="1">
            <a:off x="5375627" y="2396438"/>
            <a:ext cx="46446" cy="1210758"/>
          </a:xfrm>
          <a:prstGeom prst="straightConnector1">
            <a:avLst/>
          </a:prstGeom>
          <a:ln w="6350" cmpd="sng">
            <a:solidFill>
              <a:schemeClr val="tx1"/>
            </a:solidFill>
            <a:tailEnd type="none"/>
          </a:ln>
          <a:effectLst>
            <a:glow rad="63500">
              <a:schemeClr val="tx1">
                <a:alpha val="13000"/>
              </a:schemeClr>
            </a:glo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2803AF4-EEF4-4766-8846-AF2F68DB08FD}"/>
              </a:ext>
            </a:extLst>
          </p:cNvPr>
          <p:cNvCxnSpPr>
            <a:cxnSpLocks/>
            <a:endCxn id="5" idx="5"/>
          </p:cNvCxnSpPr>
          <p:nvPr/>
        </p:nvCxnSpPr>
        <p:spPr>
          <a:xfrm flipH="1">
            <a:off x="5391791" y="3497390"/>
            <a:ext cx="263875" cy="148830"/>
          </a:xfrm>
          <a:prstGeom prst="straightConnector1">
            <a:avLst/>
          </a:prstGeom>
          <a:ln w="6350" cmpd="sng">
            <a:solidFill>
              <a:schemeClr val="tx1"/>
            </a:solidFill>
            <a:headEnd type="oval"/>
            <a:tailEnd type="oval"/>
          </a:ln>
          <a:effectLst>
            <a:glow rad="63500">
              <a:schemeClr val="tx1">
                <a:alpha val="13000"/>
              </a:schemeClr>
            </a:glo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1B8F2C7-D623-4F0E-A843-43A79E123D67}"/>
              </a:ext>
            </a:extLst>
          </p:cNvPr>
          <p:cNvCxnSpPr>
            <a:cxnSpLocks/>
            <a:endCxn id="5" idx="5"/>
          </p:cNvCxnSpPr>
          <p:nvPr/>
        </p:nvCxnSpPr>
        <p:spPr>
          <a:xfrm flipH="1" flipV="1">
            <a:off x="5391791" y="3646220"/>
            <a:ext cx="479521" cy="238769"/>
          </a:xfrm>
          <a:prstGeom prst="straightConnector1">
            <a:avLst/>
          </a:prstGeom>
          <a:ln w="6350" cmpd="sng">
            <a:solidFill>
              <a:schemeClr val="tx1"/>
            </a:solidFill>
            <a:headEnd type="oval"/>
            <a:tailEnd type="oval"/>
          </a:ln>
          <a:effectLst>
            <a:glow rad="63500">
              <a:schemeClr val="tx1">
                <a:alpha val="13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5196CE1-BE73-49A5-9533-446057C0A7A4}"/>
              </a:ext>
            </a:extLst>
          </p:cNvPr>
          <p:cNvCxnSpPr>
            <a:cxnSpLocks/>
            <a:endCxn id="5" idx="2"/>
          </p:cNvCxnSpPr>
          <p:nvPr/>
        </p:nvCxnSpPr>
        <p:spPr>
          <a:xfrm>
            <a:off x="4907531" y="3349607"/>
            <a:ext cx="445236" cy="280449"/>
          </a:xfrm>
          <a:prstGeom prst="straightConnector1">
            <a:avLst/>
          </a:prstGeom>
          <a:ln w="6350" cmpd="sng">
            <a:solidFill>
              <a:schemeClr val="tx1"/>
            </a:solidFill>
            <a:headEnd type="oval"/>
            <a:tailEnd type="oval"/>
          </a:ln>
          <a:effectLst>
            <a:glow rad="63500">
              <a:schemeClr val="tx1">
                <a:alpha val="13000"/>
              </a:schemeClr>
            </a:glo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B94D6A-E746-4291-9AA2-B1685E557A9E}"/>
              </a:ext>
            </a:extLst>
          </p:cNvPr>
          <p:cNvCxnSpPr>
            <a:cxnSpLocks/>
            <a:stCxn id="5" idx="7"/>
          </p:cNvCxnSpPr>
          <p:nvPr/>
        </p:nvCxnSpPr>
        <p:spPr>
          <a:xfrm flipH="1">
            <a:off x="4882307" y="3613891"/>
            <a:ext cx="509484" cy="271098"/>
          </a:xfrm>
          <a:prstGeom prst="straightConnector1">
            <a:avLst/>
          </a:prstGeom>
          <a:ln w="6350" cmpd="sng">
            <a:solidFill>
              <a:schemeClr val="tx1"/>
            </a:solidFill>
            <a:tailEnd type="oval"/>
          </a:ln>
          <a:effectLst>
            <a:glow rad="63500">
              <a:schemeClr val="tx1">
                <a:alpha val="13000"/>
              </a:schemeClr>
            </a:glo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C15C1AC-782C-4EA4-9BC4-A172D186E4B5}"/>
              </a:ext>
            </a:extLst>
          </p:cNvPr>
          <p:cNvCxnSpPr>
            <a:cxnSpLocks/>
            <a:stCxn id="7" idx="1"/>
          </p:cNvCxnSpPr>
          <p:nvPr/>
        </p:nvCxnSpPr>
        <p:spPr>
          <a:xfrm flipH="1">
            <a:off x="5158088" y="2357414"/>
            <a:ext cx="247820" cy="100022"/>
          </a:xfrm>
          <a:prstGeom prst="straightConnector1">
            <a:avLst/>
          </a:prstGeom>
          <a:ln w="6350" cmpd="sng">
            <a:solidFill>
              <a:schemeClr val="tx1"/>
            </a:solidFill>
            <a:tailEnd type="oval"/>
          </a:ln>
          <a:effectLst>
            <a:glow rad="63500">
              <a:schemeClr val="tx1">
                <a:alpha val="13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5EA6754-7632-4942-85C6-1A0BBAC54E6B}"/>
              </a:ext>
            </a:extLst>
          </p:cNvPr>
          <p:cNvCxnSpPr>
            <a:cxnSpLocks/>
            <a:stCxn id="7" idx="5"/>
            <a:endCxn id="6" idx="7"/>
          </p:cNvCxnSpPr>
          <p:nvPr/>
        </p:nvCxnSpPr>
        <p:spPr>
          <a:xfrm>
            <a:off x="5438237" y="2389743"/>
            <a:ext cx="552609" cy="686462"/>
          </a:xfrm>
          <a:prstGeom prst="straightConnector1">
            <a:avLst/>
          </a:prstGeom>
          <a:ln w="6350" cmpd="sng">
            <a:solidFill>
              <a:schemeClr val="tx1"/>
            </a:solidFill>
            <a:tailEnd type="none"/>
          </a:ln>
          <a:effectLst>
            <a:glow rad="63500">
              <a:schemeClr val="tx1">
                <a:alpha val="13000"/>
              </a:schemeClr>
            </a:glo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6E3A469-9A2C-4CA4-8435-218EB15E0098}"/>
              </a:ext>
            </a:extLst>
          </p:cNvPr>
          <p:cNvCxnSpPr>
            <a:cxnSpLocks/>
            <a:stCxn id="5" idx="7"/>
            <a:endCxn id="6" idx="6"/>
          </p:cNvCxnSpPr>
          <p:nvPr/>
        </p:nvCxnSpPr>
        <p:spPr>
          <a:xfrm flipV="1">
            <a:off x="5391791" y="3092370"/>
            <a:ext cx="605750" cy="521521"/>
          </a:xfrm>
          <a:prstGeom prst="straightConnector1">
            <a:avLst/>
          </a:prstGeom>
          <a:ln w="6350" cmpd="sng">
            <a:solidFill>
              <a:schemeClr val="tx1"/>
            </a:solidFill>
            <a:tailEnd type="none"/>
          </a:ln>
          <a:effectLst>
            <a:glow rad="63500">
              <a:schemeClr val="tx1">
                <a:alpha val="13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DDF5E50-A760-4A92-8334-CB5469B067B5}"/>
              </a:ext>
            </a:extLst>
          </p:cNvPr>
          <p:cNvCxnSpPr>
            <a:cxnSpLocks/>
            <a:endCxn id="6" idx="4"/>
          </p:cNvCxnSpPr>
          <p:nvPr/>
        </p:nvCxnSpPr>
        <p:spPr>
          <a:xfrm flipH="1">
            <a:off x="5974682" y="2342210"/>
            <a:ext cx="355569" cy="773019"/>
          </a:xfrm>
          <a:prstGeom prst="straightConnector1">
            <a:avLst/>
          </a:prstGeom>
          <a:ln w="6350" cmpd="sng">
            <a:solidFill>
              <a:schemeClr val="tx1"/>
            </a:solidFill>
            <a:headEnd type="oval"/>
            <a:tailEnd type="oval"/>
          </a:ln>
          <a:effectLst>
            <a:glow rad="63500">
              <a:schemeClr val="tx1">
                <a:alpha val="13000"/>
              </a:schemeClr>
            </a:glow>
          </a:effectLst>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C5490BB6-A5BA-4890-8C3E-3CD9FB10683B}"/>
              </a:ext>
            </a:extLst>
          </p:cNvPr>
          <p:cNvSpPr/>
          <p:nvPr/>
        </p:nvSpPr>
        <p:spPr>
          <a:xfrm>
            <a:off x="5334868" y="2283026"/>
            <a:ext cx="174410" cy="174410"/>
          </a:xfrm>
          <a:prstGeom prst="ellipse">
            <a:avLst/>
          </a:prstGeom>
          <a:solidFill>
            <a:srgbClr val="080808"/>
          </a:solidFill>
          <a:ln w="9525" cmpd="sng">
            <a:solidFill>
              <a:schemeClr val="tx1"/>
            </a:solidFill>
            <a:round/>
          </a:ln>
          <a:effectLst>
            <a:glow rad="1524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878C173-8759-4A32-9179-EB3C5E403C51}"/>
              </a:ext>
            </a:extLst>
          </p:cNvPr>
          <p:cNvSpPr/>
          <p:nvPr/>
        </p:nvSpPr>
        <p:spPr>
          <a:xfrm>
            <a:off x="5288422" y="3539503"/>
            <a:ext cx="174410" cy="174410"/>
          </a:xfrm>
          <a:prstGeom prst="ellipse">
            <a:avLst/>
          </a:prstGeom>
          <a:solidFill>
            <a:srgbClr val="080808"/>
          </a:solidFill>
          <a:ln w="9525" cmpd="sng">
            <a:solidFill>
              <a:schemeClr val="tx1"/>
            </a:solidFill>
          </a:ln>
          <a:effectLst>
            <a:glow rad="1524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EDEEBD1-C14D-42DD-8EC5-7BA34679ACFD}"/>
              </a:ext>
            </a:extLst>
          </p:cNvPr>
          <p:cNvSpPr/>
          <p:nvPr/>
        </p:nvSpPr>
        <p:spPr>
          <a:xfrm>
            <a:off x="5887477" y="3001817"/>
            <a:ext cx="174410" cy="174410"/>
          </a:xfrm>
          <a:prstGeom prst="ellipse">
            <a:avLst/>
          </a:prstGeom>
          <a:solidFill>
            <a:srgbClr val="080808"/>
          </a:solidFill>
          <a:ln w="9525" cmpd="sng">
            <a:solidFill>
              <a:schemeClr val="tx1"/>
            </a:solidFill>
          </a:ln>
          <a:effectLst>
            <a:glow rad="1524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9FD1311-69C5-4453-8930-8D9FB72636E4}"/>
              </a:ext>
            </a:extLst>
          </p:cNvPr>
          <p:cNvSpPr txBox="1"/>
          <p:nvPr/>
        </p:nvSpPr>
        <p:spPr>
          <a:xfrm>
            <a:off x="1270842" y="4437349"/>
            <a:ext cx="2417093" cy="2031325"/>
          </a:xfrm>
          <a:prstGeom prst="rect">
            <a:avLst/>
          </a:prstGeom>
          <a:noFill/>
        </p:spPr>
        <p:txBody>
          <a:bodyPr wrap="square">
            <a:spAutoFit/>
          </a:bodyPr>
          <a:lstStyle/>
          <a:p>
            <a:r>
              <a:rPr lang="en-US" sz="1400"/>
              <a:t>Geodesic is cloud native and designed from the ground up to efficiently scale to solve planetary scale problems</a:t>
            </a:r>
          </a:p>
          <a:p>
            <a:endParaRPr lang="en-US" sz="1400"/>
          </a:p>
          <a:p>
            <a:r>
              <a:rPr lang="en-US" sz="1400">
                <a:solidFill>
                  <a:schemeClr val="accent1">
                    <a:lumMod val="40000"/>
                    <a:lumOff val="60000"/>
                  </a:schemeClr>
                </a:solidFill>
              </a:rPr>
              <a:t>Achieving this scale on their own is difficult for many organizations</a:t>
            </a:r>
          </a:p>
        </p:txBody>
      </p:sp>
      <p:pic>
        <p:nvPicPr>
          <p:cNvPr id="24" name="Graphic 23" descr="Earth globe: Americas with solid fill">
            <a:extLst>
              <a:ext uri="{FF2B5EF4-FFF2-40B4-BE49-F238E27FC236}">
                <a16:creationId xmlns:a16="http://schemas.microsoft.com/office/drawing/2014/main" id="{389DD2CF-7376-431A-8761-783470BEA1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5172" y="2109802"/>
            <a:ext cx="1908432" cy="1908432"/>
          </a:xfrm>
          <a:prstGeom prst="rect">
            <a:avLst/>
          </a:prstGeom>
          <a:effectLst>
            <a:glow rad="152400">
              <a:schemeClr val="accent1">
                <a:alpha val="40000"/>
              </a:schemeClr>
            </a:glow>
          </a:effectLst>
        </p:spPr>
      </p:pic>
      <p:sp>
        <p:nvSpPr>
          <p:cNvPr id="25" name="TextBox 24">
            <a:extLst>
              <a:ext uri="{FF2B5EF4-FFF2-40B4-BE49-F238E27FC236}">
                <a16:creationId xmlns:a16="http://schemas.microsoft.com/office/drawing/2014/main" id="{A6047CDA-7E5D-4F06-A59C-AEA6F1AB7A16}"/>
              </a:ext>
            </a:extLst>
          </p:cNvPr>
          <p:cNvSpPr txBox="1"/>
          <p:nvPr/>
        </p:nvSpPr>
        <p:spPr>
          <a:xfrm>
            <a:off x="7677079" y="4437349"/>
            <a:ext cx="2417092" cy="2031325"/>
          </a:xfrm>
          <a:prstGeom prst="rect">
            <a:avLst/>
          </a:prstGeom>
          <a:noFill/>
        </p:spPr>
        <p:txBody>
          <a:bodyPr wrap="square">
            <a:spAutoFit/>
          </a:bodyPr>
          <a:lstStyle/>
          <a:p>
            <a:r>
              <a:rPr lang="en-US" sz="1400"/>
              <a:t>Often heterogeneous, spatiotemporal data is notoriously complex and difficult to deal with.</a:t>
            </a:r>
          </a:p>
          <a:p>
            <a:endParaRPr lang="en-US" sz="1400"/>
          </a:p>
          <a:p>
            <a:endParaRPr lang="en-US" sz="1400"/>
          </a:p>
          <a:p>
            <a:r>
              <a:rPr lang="en-US" sz="1400">
                <a:solidFill>
                  <a:schemeClr val="accent1">
                    <a:lumMod val="40000"/>
                    <a:lumOff val="60000"/>
                  </a:schemeClr>
                </a:solidFill>
              </a:rPr>
              <a:t>Working with it requires expertise and specialized software</a:t>
            </a:r>
          </a:p>
        </p:txBody>
      </p:sp>
      <p:pic>
        <p:nvPicPr>
          <p:cNvPr id="26" name="Graphic 25" descr="Iceberg outline">
            <a:extLst>
              <a:ext uri="{FF2B5EF4-FFF2-40B4-BE49-F238E27FC236}">
                <a16:creationId xmlns:a16="http://schemas.microsoft.com/office/drawing/2014/main" id="{117A2D37-168F-4038-9625-2B8F325E0B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25876" y="2161013"/>
            <a:ext cx="1908432" cy="1908432"/>
          </a:xfrm>
          <a:prstGeom prst="rect">
            <a:avLst/>
          </a:prstGeom>
          <a:effectLst>
            <a:glow rad="152400">
              <a:schemeClr val="accent1">
                <a:alpha val="40000"/>
              </a:schemeClr>
            </a:glow>
          </a:effectLst>
        </p:spPr>
      </p:pic>
    </p:spTree>
    <p:extLst>
      <p:ext uri="{BB962C8B-B14F-4D97-AF65-F5344CB8AC3E}">
        <p14:creationId xmlns:p14="http://schemas.microsoft.com/office/powerpoint/2010/main" val="2223913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normAutofit/>
          </a:bodyPr>
          <a:lstStyle/>
          <a:p>
            <a:r>
              <a:rPr lang="en-US" sz="4000" dirty="0">
                <a:latin typeface="Montserrat" panose="00000500000000000000" pitchFamily="2" charset="0"/>
              </a:rPr>
              <a:t>GeodesicExample4_ExploringData</a:t>
            </a:r>
          </a:p>
        </p:txBody>
      </p:sp>
      <p:grpSp>
        <p:nvGrpSpPr>
          <p:cNvPr id="10" name="Group 9">
            <a:extLst>
              <a:ext uri="{FF2B5EF4-FFF2-40B4-BE49-F238E27FC236}">
                <a16:creationId xmlns:a16="http://schemas.microsoft.com/office/drawing/2014/main" id="{E0D4AC1C-48D5-3A82-D5D5-4C99D4A1D7EC}"/>
              </a:ext>
            </a:extLst>
          </p:cNvPr>
          <p:cNvGrpSpPr/>
          <p:nvPr/>
        </p:nvGrpSpPr>
        <p:grpSpPr>
          <a:xfrm>
            <a:off x="1312558" y="3080169"/>
            <a:ext cx="2109186" cy="1510937"/>
            <a:chOff x="432537" y="2103437"/>
            <a:chExt cx="2109186" cy="1510937"/>
          </a:xfrm>
        </p:grpSpPr>
        <p:sp>
          <p:nvSpPr>
            <p:cNvPr id="4" name="Title 1">
              <a:extLst>
                <a:ext uri="{FF2B5EF4-FFF2-40B4-BE49-F238E27FC236}">
                  <a16:creationId xmlns:a16="http://schemas.microsoft.com/office/drawing/2014/main" id="{5F49237E-2349-B0F4-ECFA-7C0E82707F7C}"/>
                </a:ext>
              </a:extLst>
            </p:cNvPr>
            <p:cNvSpPr txBox="1">
              <a:spLocks/>
            </p:cNvSpPr>
            <p:nvPr/>
          </p:nvSpPr>
          <p:spPr>
            <a:xfrm>
              <a:off x="432537" y="2103437"/>
              <a:ext cx="21091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1800" dirty="0">
                  <a:solidFill>
                    <a:srgbClr val="E6E1D5"/>
                  </a:solidFill>
                  <a:latin typeface="Montserrat" panose="00000500000000000000" pitchFamily="2" charset="0"/>
                </a:rPr>
                <a:t>retrieve</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err="1">
                  <a:ln>
                    <a:noFill/>
                  </a:ln>
                  <a:solidFill>
                    <a:srgbClr val="E6E1D5"/>
                  </a:solidFill>
                  <a:effectLst/>
                  <a:uLnTx/>
                  <a:uFillTx/>
                  <a:latin typeface="Montserrat" panose="00000500000000000000" pitchFamily="2" charset="0"/>
                </a:rPr>
                <a:t>datas</a:t>
              </a:r>
              <a:r>
                <a:rPr lang="en-US" sz="1800" dirty="0">
                  <a:solidFill>
                    <a:srgbClr val="E6E1D5"/>
                  </a:solidFill>
                  <a:latin typeface="Montserrat" panose="00000500000000000000" pitchFamily="2" charset="0"/>
                </a:rPr>
                <a:t>et</a:t>
              </a:r>
              <a:endParaRPr kumimoji="0" lang="en-US" sz="1800" b="0" i="0" u="none" strike="noStrike" kern="1200" cap="none" spc="0" normalizeH="0" baseline="0" noProof="0" dirty="0">
                <a:ln>
                  <a:noFill/>
                </a:ln>
                <a:solidFill>
                  <a:srgbClr val="E6E1D5"/>
                </a:solidFill>
                <a:effectLst/>
                <a:uLnTx/>
                <a:uFillTx/>
                <a:latin typeface="Montserrat" panose="00000500000000000000" pitchFamily="2" charset="0"/>
              </a:endParaRPr>
            </a:p>
          </p:txBody>
        </p:sp>
        <p:sp>
          <p:nvSpPr>
            <p:cNvPr id="7" name="Hexagon 6">
              <a:extLst>
                <a:ext uri="{FF2B5EF4-FFF2-40B4-BE49-F238E27FC236}">
                  <a16:creationId xmlns:a16="http://schemas.microsoft.com/office/drawing/2014/main" id="{3929189C-DEA1-A40C-B039-A500EBE066A6}"/>
                </a:ext>
              </a:extLst>
            </p:cNvPr>
            <p:cNvSpPr/>
            <p:nvPr/>
          </p:nvSpPr>
          <p:spPr>
            <a:xfrm>
              <a:off x="610787" y="210343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grpSp>
        <p:nvGrpSpPr>
          <p:cNvPr id="12" name="Group 11">
            <a:extLst>
              <a:ext uri="{FF2B5EF4-FFF2-40B4-BE49-F238E27FC236}">
                <a16:creationId xmlns:a16="http://schemas.microsoft.com/office/drawing/2014/main" id="{8AA39CCB-34CC-0727-7D5C-9123B6D27B4F}"/>
              </a:ext>
            </a:extLst>
          </p:cNvPr>
          <p:cNvGrpSpPr/>
          <p:nvPr/>
        </p:nvGrpSpPr>
        <p:grpSpPr>
          <a:xfrm>
            <a:off x="8278464" y="3085139"/>
            <a:ext cx="2017779" cy="1510937"/>
            <a:chOff x="5659684" y="2864367"/>
            <a:chExt cx="2017779" cy="1510937"/>
          </a:xfrm>
        </p:grpSpPr>
        <p:sp>
          <p:nvSpPr>
            <p:cNvPr id="6" name="Title 1">
              <a:extLst>
                <a:ext uri="{FF2B5EF4-FFF2-40B4-BE49-F238E27FC236}">
                  <a16:creationId xmlns:a16="http://schemas.microsoft.com/office/drawing/2014/main" id="{D368B73F-7C59-7C48-BFB4-373BFF54AE8F}"/>
                </a:ext>
              </a:extLst>
            </p:cNvPr>
            <p:cNvSpPr txBox="1">
              <a:spLocks/>
            </p:cNvSpPr>
            <p:nvPr/>
          </p:nvSpPr>
          <p:spPr>
            <a:xfrm>
              <a:off x="5659684" y="2892681"/>
              <a:ext cx="20177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6E1D5"/>
                  </a:solidFill>
                  <a:effectLst/>
                  <a:uLnTx/>
                  <a:uFillTx/>
                  <a:latin typeface="Montserrat" panose="00000500000000000000" pitchFamily="2" charset="0"/>
                </a:rPr>
                <a:t>v</a:t>
              </a:r>
              <a:r>
                <a:rPr kumimoji="0" lang="en-US" sz="1800" b="0" i="0" u="none" strike="noStrike" kern="1200" cap="none" spc="0" normalizeH="0" baseline="0" noProof="0" dirty="0" err="1">
                  <a:ln>
                    <a:noFill/>
                  </a:ln>
                  <a:solidFill>
                    <a:srgbClr val="E6E1D5"/>
                  </a:solidFill>
                  <a:effectLst/>
                  <a:uLnTx/>
                  <a:uFillTx/>
                  <a:latin typeface="Montserrat" panose="00000500000000000000" pitchFamily="2" charset="0"/>
                </a:rPr>
                <a:t>iew</a:t>
              </a:r>
              <a:r>
                <a:rPr kumimoji="0" lang="en-US" sz="1800" b="0" i="0" u="none" strike="noStrike" kern="1200" cap="none" spc="0" normalizeH="0" baseline="0" noProof="0" dirty="0">
                  <a:ln>
                    <a:noFill/>
                  </a:ln>
                  <a:solidFill>
                    <a:srgbClr val="E6E1D5"/>
                  </a:solidFill>
                  <a:effectLst/>
                  <a:uLnTx/>
                  <a:uFillTx/>
                  <a:latin typeface="Montserrat" panose="00000500000000000000" pitchFamily="2" charset="0"/>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1800" dirty="0">
                  <a:solidFill>
                    <a:srgbClr val="E6E1D5"/>
                  </a:solidFill>
                  <a:latin typeface="Montserrat" panose="00000500000000000000" pitchFamily="2" charset="0"/>
                </a:rPr>
                <a:t>feature</a:t>
              </a:r>
              <a:r>
                <a:rPr kumimoji="0" lang="en-US" sz="1800" b="0" i="0" u="none" strike="noStrike" kern="1200" cap="none" spc="0" normalizeH="0" baseline="0" noProof="0" dirty="0">
                  <a:ln>
                    <a:noFill/>
                  </a:ln>
                  <a:solidFill>
                    <a:srgbClr val="E6E1D5"/>
                  </a:solidFill>
                  <a:effectLst/>
                  <a:uLnTx/>
                  <a:uFillTx/>
                  <a:latin typeface="Montserrat" panose="00000500000000000000" pitchFamily="2" charset="0"/>
                </a:rPr>
                <a:t>s</a:t>
              </a:r>
            </a:p>
          </p:txBody>
        </p:sp>
        <p:sp>
          <p:nvSpPr>
            <p:cNvPr id="8" name="Hexagon 7">
              <a:extLst>
                <a:ext uri="{FF2B5EF4-FFF2-40B4-BE49-F238E27FC236}">
                  <a16:creationId xmlns:a16="http://schemas.microsoft.com/office/drawing/2014/main" id="{477382BC-F963-F2E5-C986-F3DAC8B5F7AF}"/>
                </a:ext>
              </a:extLst>
            </p:cNvPr>
            <p:cNvSpPr/>
            <p:nvPr/>
          </p:nvSpPr>
          <p:spPr>
            <a:xfrm>
              <a:off x="5792231" y="286436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grpSp>
        <p:nvGrpSpPr>
          <p:cNvPr id="11" name="Group 10">
            <a:extLst>
              <a:ext uri="{FF2B5EF4-FFF2-40B4-BE49-F238E27FC236}">
                <a16:creationId xmlns:a16="http://schemas.microsoft.com/office/drawing/2014/main" id="{A458B91F-E5C2-910E-2ED6-0D81052481D5}"/>
              </a:ext>
            </a:extLst>
          </p:cNvPr>
          <p:cNvGrpSpPr/>
          <p:nvPr/>
        </p:nvGrpSpPr>
        <p:grpSpPr>
          <a:xfrm>
            <a:off x="4235705" y="3080168"/>
            <a:ext cx="3050549" cy="1510937"/>
            <a:chOff x="114255" y="4149547"/>
            <a:chExt cx="3050549" cy="1510937"/>
          </a:xfrm>
        </p:grpSpPr>
        <p:sp>
          <p:nvSpPr>
            <p:cNvPr id="5" name="Title 1">
              <a:extLst>
                <a:ext uri="{FF2B5EF4-FFF2-40B4-BE49-F238E27FC236}">
                  <a16:creationId xmlns:a16="http://schemas.microsoft.com/office/drawing/2014/main" id="{2D654284-BA6D-05DB-EEF1-7BD2C33F8834}"/>
                </a:ext>
              </a:extLst>
            </p:cNvPr>
            <p:cNvSpPr txBox="1">
              <a:spLocks/>
            </p:cNvSpPr>
            <p:nvPr/>
          </p:nvSpPr>
          <p:spPr>
            <a:xfrm>
              <a:off x="114255" y="4246141"/>
              <a:ext cx="30505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1600" dirty="0">
                  <a:solidFill>
                    <a:srgbClr val="E6E1D5"/>
                  </a:solidFill>
                  <a:latin typeface="Montserrat" panose="00000500000000000000" pitchFamily="2" charset="0"/>
                </a:rPr>
                <a:t>q</a:t>
              </a:r>
              <a:r>
                <a:rPr kumimoji="0" lang="en-US" sz="1600" b="0" i="0" u="none" strike="noStrike" kern="1200" cap="none" spc="0" normalizeH="0" baseline="0" noProof="0" dirty="0" err="1">
                  <a:ln>
                    <a:noFill/>
                  </a:ln>
                  <a:solidFill>
                    <a:srgbClr val="E6E1D5"/>
                  </a:solidFill>
                  <a:effectLst/>
                  <a:uLnTx/>
                  <a:uFillTx/>
                  <a:latin typeface="Montserrat" panose="00000500000000000000" pitchFamily="2" charset="0"/>
                </a:rPr>
                <a:t>uery</a:t>
              </a:r>
              <a:r>
                <a:rPr kumimoji="0" lang="en-US" sz="1600" b="0" i="0" u="none" strike="noStrike" kern="1200" cap="none" spc="0" normalizeH="0" baseline="0" noProof="0" dirty="0">
                  <a:ln>
                    <a:noFill/>
                  </a:ln>
                  <a:solidFill>
                    <a:srgbClr val="E6E1D5"/>
                  </a:solidFill>
                  <a:effectLst/>
                  <a:uLnTx/>
                  <a:uFillTx/>
                  <a:latin typeface="Montserrat" panose="00000500000000000000" pitchFamily="2" charset="0"/>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1600" dirty="0">
                  <a:solidFill>
                    <a:srgbClr val="E6E1D5"/>
                  </a:solidFill>
                  <a:latin typeface="Montserrat" panose="00000500000000000000" pitchFamily="2" charset="0"/>
                </a:rPr>
                <a:t>dataset in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1600" dirty="0">
                  <a:solidFill>
                    <a:srgbClr val="E6E1D5"/>
                  </a:solidFill>
                  <a:latin typeface="Montserrat" panose="00000500000000000000" pitchFamily="2" charset="0"/>
                </a:rPr>
                <a:t>space/time</a:t>
              </a:r>
              <a:endParaRPr kumimoji="0" lang="en-US" sz="1600" b="0" i="0" u="none" strike="noStrike" kern="1200" cap="none" spc="0" normalizeH="0" baseline="0" noProof="0" dirty="0">
                <a:ln>
                  <a:noFill/>
                </a:ln>
                <a:solidFill>
                  <a:srgbClr val="E6E1D5"/>
                </a:solidFill>
                <a:effectLst/>
                <a:uLnTx/>
                <a:uFillTx/>
                <a:latin typeface="Montserrat" panose="00000500000000000000" pitchFamily="2" charset="0"/>
              </a:endParaRPr>
            </a:p>
          </p:txBody>
        </p:sp>
        <p:sp>
          <p:nvSpPr>
            <p:cNvPr id="9" name="Hexagon 8">
              <a:extLst>
                <a:ext uri="{FF2B5EF4-FFF2-40B4-BE49-F238E27FC236}">
                  <a16:creationId xmlns:a16="http://schemas.microsoft.com/office/drawing/2014/main" id="{CD3BFED6-F62D-789E-FB00-C24C70DBEDE6}"/>
                </a:ext>
              </a:extLst>
            </p:cNvPr>
            <p:cNvSpPr/>
            <p:nvPr/>
          </p:nvSpPr>
          <p:spPr>
            <a:xfrm>
              <a:off x="763898" y="41495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cxnSp>
        <p:nvCxnSpPr>
          <p:cNvPr id="14" name="Straight Connector 13">
            <a:extLst>
              <a:ext uri="{FF2B5EF4-FFF2-40B4-BE49-F238E27FC236}">
                <a16:creationId xmlns:a16="http://schemas.microsoft.com/office/drawing/2014/main" id="{73FB6573-3B3A-BD80-8D9F-D79E7A998F25}"/>
              </a:ext>
            </a:extLst>
          </p:cNvPr>
          <p:cNvCxnSpPr>
            <a:stCxn id="7" idx="0"/>
            <a:endCxn id="9" idx="3"/>
          </p:cNvCxnSpPr>
          <p:nvPr/>
        </p:nvCxnSpPr>
        <p:spPr>
          <a:xfrm flipV="1">
            <a:off x="3243495" y="3835637"/>
            <a:ext cx="1641853" cy="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020D1E9-C6BB-3CFC-163E-B28A7322D81E}"/>
              </a:ext>
            </a:extLst>
          </p:cNvPr>
          <p:cNvCxnSpPr>
            <a:cxnSpLocks/>
            <a:endCxn id="8" idx="3"/>
          </p:cNvCxnSpPr>
          <p:nvPr/>
        </p:nvCxnSpPr>
        <p:spPr>
          <a:xfrm>
            <a:off x="6597874" y="3835637"/>
            <a:ext cx="1813137" cy="497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48655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normAutofit/>
          </a:bodyPr>
          <a:lstStyle/>
          <a:p>
            <a:r>
              <a:rPr lang="en-US" sz="4000" dirty="0">
                <a:latin typeface="Montserrat" panose="00000500000000000000" pitchFamily="2" charset="0"/>
              </a:rPr>
              <a:t>Retrieve dataset</a:t>
            </a:r>
          </a:p>
        </p:txBody>
      </p:sp>
      <p:sp>
        <p:nvSpPr>
          <p:cNvPr id="5" name="Rectangle 2">
            <a:extLst>
              <a:ext uri="{FF2B5EF4-FFF2-40B4-BE49-F238E27FC236}">
                <a16:creationId xmlns:a16="http://schemas.microsoft.com/office/drawing/2014/main" id="{8947C9C6-7E75-1AC4-2132-66DA0EFAEC85}"/>
              </a:ext>
            </a:extLst>
          </p:cNvPr>
          <p:cNvSpPr>
            <a:spLocks noChangeArrowheads="1"/>
          </p:cNvSpPr>
          <p:nvPr/>
        </p:nvSpPr>
        <p:spPr bwMode="auto">
          <a:xfrm>
            <a:off x="7150221" y="1711266"/>
            <a:ext cx="4644824" cy="600164"/>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#Get and make a variable out of a particular dataset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ecmwf_ds</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geodesic.get_dataset</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project='geodesic-example-1')</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594065" y="3136438"/>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rPr>
              <a:t>Once data exists inside of a project it can be easily accessed, explored, and manipulated. </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000" dirty="0">
              <a:solidFill>
                <a:srgbClr val="E6E1D6"/>
              </a:solidFill>
              <a:latin typeface="Montserrat" panose="020B0604020202020204" pitchFamily="2"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rPr>
              <a:t>Because many of these datasets are spread out over space and time it is useful to apply a space/time query when data are accessed</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000" dirty="0">
              <a:solidFill>
                <a:srgbClr val="E6E1D6"/>
              </a:solidFill>
              <a:latin typeface="Montserrat" panose="020B0604020202020204" pitchFamily="2"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rPr>
              <a:t>The result of this query will return a feature for each time bin; in this case six features will be returned</a:t>
            </a:r>
            <a:endParaRPr kumimoji="0" lang="en-US" sz="2000" b="0" i="0" u="none" strike="noStrike" kern="1200" cap="none" spc="0" normalizeH="0" baseline="0" noProof="0" dirty="0">
              <a:ln>
                <a:noFill/>
              </a:ln>
              <a:solidFill>
                <a:srgbClr val="E6E1D5"/>
              </a:solidFill>
              <a:effectLst/>
              <a:uLnTx/>
              <a:uFillTx/>
              <a:latin typeface="Cassannet Plus"/>
              <a:ea typeface="+mj-ea"/>
              <a:cs typeface="+mj-cs"/>
            </a:endParaRP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8D2DFE7C-EA0F-AD2F-6E9A-ACEDD1CB3EFD}"/>
              </a:ext>
            </a:extLst>
          </p:cNvPr>
          <p:cNvSpPr txBox="1">
            <a:spLocks/>
          </p:cNvSpPr>
          <p:nvPr/>
        </p:nvSpPr>
        <p:spPr>
          <a:xfrm>
            <a:off x="6385404" y="1296698"/>
            <a:ext cx="826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E6E1D5"/>
                </a:solidFill>
                <a:effectLst/>
                <a:uLnTx/>
                <a:uFillTx/>
                <a:latin typeface="Cassannet Plus"/>
                <a:ea typeface="+mj-ea"/>
                <a:cs typeface="+mj-cs"/>
              </a:rPr>
              <a:t>1)</a:t>
            </a:r>
          </a:p>
        </p:txBody>
      </p: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15833"/>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9" name="Rectangle 8">
            <a:extLst>
              <a:ext uri="{FF2B5EF4-FFF2-40B4-BE49-F238E27FC236}">
                <a16:creationId xmlns:a16="http://schemas.microsoft.com/office/drawing/2014/main" id="{81575D88-770A-4823-3AB5-E3B1A24F58BD}"/>
              </a:ext>
            </a:extLst>
          </p:cNvPr>
          <p:cNvSpPr>
            <a:spLocks noChangeArrowheads="1"/>
          </p:cNvSpPr>
          <p:nvPr/>
        </p:nvSpPr>
        <p:spPr bwMode="auto">
          <a:xfrm>
            <a:off x="7165067" y="2743581"/>
            <a:ext cx="4644825" cy="2446824"/>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#Query the dataset in space and time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import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pprint</a:t>
            </a: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from datetime import datetime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#Assign spatial bounding box. This can be the bounding coordinates of any area on Earth</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bbox</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[-101.837769,43.953282,-100.936890,44.754535]</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#Query the first six months of 2018 data inside the bounding box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ecmwf_query</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ecmwf_ds.query</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bbox</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=[-101.837769,43.953282,-	100.936890,44.754535],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datetime=[datetime(2018, 2, 1), datetime(2018, </a:t>
            </a:r>
            <a:endParaRPr lang="en-US" altLang="en-US" sz="1200" dirty="0">
              <a:solidFill>
                <a:srgbClr val="E7E6E6">
                  <a:lumMod val="25000"/>
                </a:srgb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7, 1)])</a:t>
            </a:r>
          </a:p>
        </p:txBody>
      </p:sp>
      <p:sp>
        <p:nvSpPr>
          <p:cNvPr id="10" name="Title 1">
            <a:extLst>
              <a:ext uri="{FF2B5EF4-FFF2-40B4-BE49-F238E27FC236}">
                <a16:creationId xmlns:a16="http://schemas.microsoft.com/office/drawing/2014/main" id="{51D5227C-379F-1AF5-B9FE-0E5C8BE8BAA9}"/>
              </a:ext>
            </a:extLst>
          </p:cNvPr>
          <p:cNvSpPr txBox="1">
            <a:spLocks/>
          </p:cNvSpPr>
          <p:nvPr/>
        </p:nvSpPr>
        <p:spPr>
          <a:xfrm>
            <a:off x="6431913" y="2352270"/>
            <a:ext cx="826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rgbClr val="E6E1D5"/>
                </a:solidFill>
                <a:latin typeface="Cassannet Plus"/>
              </a:rPr>
              <a:t>2</a:t>
            </a:r>
            <a:r>
              <a:rPr kumimoji="0" lang="en-US" sz="4400" b="0" i="0" u="none" strike="noStrike" kern="1200" cap="none" spc="0" normalizeH="0" baseline="0" noProof="0" dirty="0">
                <a:ln>
                  <a:noFill/>
                </a:ln>
                <a:solidFill>
                  <a:srgbClr val="E6E1D5"/>
                </a:solidFill>
                <a:effectLst/>
                <a:uLnTx/>
                <a:uFillTx/>
                <a:latin typeface="Cassannet Plus"/>
                <a:ea typeface="+mj-ea"/>
                <a:cs typeface="+mj-cs"/>
              </a:rPr>
              <a:t>)</a:t>
            </a:r>
          </a:p>
        </p:txBody>
      </p:sp>
    </p:spTree>
    <p:extLst>
      <p:ext uri="{BB962C8B-B14F-4D97-AF65-F5344CB8AC3E}">
        <p14:creationId xmlns:p14="http://schemas.microsoft.com/office/powerpoint/2010/main" val="2554300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lstStyle/>
          <a:p>
            <a:r>
              <a:rPr lang="en-US" dirty="0">
                <a:latin typeface="Montserrat" panose="00000500000000000000" pitchFamily="2" charset="0"/>
              </a:rPr>
              <a:t>Feature metadata</a:t>
            </a:r>
          </a:p>
        </p:txBody>
      </p:sp>
      <p:sp>
        <p:nvSpPr>
          <p:cNvPr id="5" name="Rectangle 2">
            <a:extLst>
              <a:ext uri="{FF2B5EF4-FFF2-40B4-BE49-F238E27FC236}">
                <a16:creationId xmlns:a16="http://schemas.microsoft.com/office/drawing/2014/main" id="{8947C9C6-7E75-1AC4-2132-66DA0EFAEC85}"/>
              </a:ext>
            </a:extLst>
          </p:cNvPr>
          <p:cNvSpPr>
            <a:spLocks noChangeArrowheads="1"/>
          </p:cNvSpPr>
          <p:nvPr/>
        </p:nvSpPr>
        <p:spPr bwMode="auto">
          <a:xfrm>
            <a:off x="7150221" y="1683281"/>
            <a:ext cx="4644824" cy="1154162"/>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#Assign the first feature (in this case month 1) of the dataset to a dictionary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example1 =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dict</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ecmwf_query.features</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[0])</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#View output dictionary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pprint.pprint</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(example1)</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724270" y="1601284"/>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rPr>
              <a:t>Each feature has important metadata within it. Querying a feature will return information about its assets, its collection period and its spatial extent</a:t>
            </a: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8D2DFE7C-EA0F-AD2F-6E9A-ACEDD1CB3EFD}"/>
              </a:ext>
            </a:extLst>
          </p:cNvPr>
          <p:cNvSpPr txBox="1">
            <a:spLocks/>
          </p:cNvSpPr>
          <p:nvPr/>
        </p:nvSpPr>
        <p:spPr>
          <a:xfrm>
            <a:off x="6420572" y="1324371"/>
            <a:ext cx="826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rgbClr val="E6E1D5"/>
                </a:solidFill>
                <a:latin typeface="Cassannet Plus"/>
              </a:rPr>
              <a:t>3</a:t>
            </a:r>
            <a:r>
              <a:rPr kumimoji="0" lang="en-US" sz="4400" b="0" i="0" u="none" strike="noStrike" kern="1200" cap="none" spc="0" normalizeH="0" baseline="0" noProof="0" dirty="0">
                <a:ln>
                  <a:noFill/>
                </a:ln>
                <a:solidFill>
                  <a:srgbClr val="E6E1D5"/>
                </a:solidFill>
                <a:effectLst/>
                <a:uLnTx/>
                <a:uFillTx/>
                <a:latin typeface="Cassannet Plus"/>
                <a:ea typeface="+mj-ea"/>
                <a:cs typeface="+mj-cs"/>
              </a:rPr>
              <a:t>)</a:t>
            </a:r>
          </a:p>
        </p:txBody>
      </p: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15833"/>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E6E1D5"/>
              </a:solidFill>
              <a:effectLst/>
              <a:uLnTx/>
              <a:uFillTx/>
              <a:latin typeface="Cassannet Plus"/>
              <a:ea typeface="+mj-ea"/>
              <a:cs typeface="+mj-cs"/>
            </a:endParaRPr>
          </a:p>
        </p:txBody>
      </p:sp>
      <p:pic>
        <p:nvPicPr>
          <p:cNvPr id="11" name="Picture 10">
            <a:extLst>
              <a:ext uri="{FF2B5EF4-FFF2-40B4-BE49-F238E27FC236}">
                <a16:creationId xmlns:a16="http://schemas.microsoft.com/office/drawing/2014/main" id="{2195B1A4-3BB5-0C3F-1957-F7CBE6B99F94}"/>
              </a:ext>
            </a:extLst>
          </p:cNvPr>
          <p:cNvPicPr>
            <a:picLocks noChangeAspect="1"/>
          </p:cNvPicPr>
          <p:nvPr/>
        </p:nvPicPr>
        <p:blipFill>
          <a:blip r:embed="rId2"/>
          <a:stretch>
            <a:fillRect/>
          </a:stretch>
        </p:blipFill>
        <p:spPr>
          <a:xfrm>
            <a:off x="1604134" y="3237792"/>
            <a:ext cx="3574002" cy="2964126"/>
          </a:xfrm>
          <a:prstGeom prst="rect">
            <a:avLst/>
          </a:prstGeom>
        </p:spPr>
      </p:pic>
      <p:pic>
        <p:nvPicPr>
          <p:cNvPr id="22" name="Picture 21">
            <a:extLst>
              <a:ext uri="{FF2B5EF4-FFF2-40B4-BE49-F238E27FC236}">
                <a16:creationId xmlns:a16="http://schemas.microsoft.com/office/drawing/2014/main" id="{9141B94D-19A5-BBB7-55B5-3D5FDFC9A063}"/>
              </a:ext>
            </a:extLst>
          </p:cNvPr>
          <p:cNvPicPr>
            <a:picLocks noChangeAspect="1"/>
          </p:cNvPicPr>
          <p:nvPr/>
        </p:nvPicPr>
        <p:blipFill>
          <a:blip r:embed="rId3"/>
          <a:stretch>
            <a:fillRect/>
          </a:stretch>
        </p:blipFill>
        <p:spPr>
          <a:xfrm>
            <a:off x="6632676" y="3300541"/>
            <a:ext cx="5360171" cy="2901377"/>
          </a:xfrm>
          <a:prstGeom prst="rect">
            <a:avLst/>
          </a:prstGeom>
        </p:spPr>
      </p:pic>
    </p:spTree>
    <p:extLst>
      <p:ext uri="{BB962C8B-B14F-4D97-AF65-F5344CB8AC3E}">
        <p14:creationId xmlns:p14="http://schemas.microsoft.com/office/powerpoint/2010/main" val="1561566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normAutofit/>
          </a:bodyPr>
          <a:lstStyle/>
          <a:p>
            <a:r>
              <a:rPr lang="en-US" sz="4000" dirty="0">
                <a:latin typeface="Montserrat" panose="00000500000000000000" pitchFamily="2" charset="0"/>
              </a:rPr>
              <a:t>GeodesicExample5_UsingData</a:t>
            </a:r>
          </a:p>
        </p:txBody>
      </p:sp>
      <p:grpSp>
        <p:nvGrpSpPr>
          <p:cNvPr id="10" name="Group 9">
            <a:extLst>
              <a:ext uri="{FF2B5EF4-FFF2-40B4-BE49-F238E27FC236}">
                <a16:creationId xmlns:a16="http://schemas.microsoft.com/office/drawing/2014/main" id="{E0D4AC1C-48D5-3A82-D5D5-4C99D4A1D7EC}"/>
              </a:ext>
            </a:extLst>
          </p:cNvPr>
          <p:cNvGrpSpPr/>
          <p:nvPr/>
        </p:nvGrpSpPr>
        <p:grpSpPr>
          <a:xfrm>
            <a:off x="1312558" y="3080169"/>
            <a:ext cx="2109186" cy="1510937"/>
            <a:chOff x="432537" y="2103437"/>
            <a:chExt cx="2109186" cy="1510937"/>
          </a:xfrm>
        </p:grpSpPr>
        <p:sp>
          <p:nvSpPr>
            <p:cNvPr id="4" name="Title 1">
              <a:extLst>
                <a:ext uri="{FF2B5EF4-FFF2-40B4-BE49-F238E27FC236}">
                  <a16:creationId xmlns:a16="http://schemas.microsoft.com/office/drawing/2014/main" id="{5F49237E-2349-B0F4-ECFA-7C0E82707F7C}"/>
                </a:ext>
              </a:extLst>
            </p:cNvPr>
            <p:cNvSpPr txBox="1">
              <a:spLocks/>
            </p:cNvSpPr>
            <p:nvPr/>
          </p:nvSpPr>
          <p:spPr>
            <a:xfrm>
              <a:off x="432537" y="2103437"/>
              <a:ext cx="21091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5"/>
                  </a:solidFill>
                  <a:effectLst/>
                  <a:uLnTx/>
                  <a:uFillTx/>
                  <a:latin typeface="Montserrat" panose="00000500000000000000" pitchFamily="2" charset="0"/>
                </a:rPr>
                <a:t>query</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srgbClr val="E6E1D5"/>
                  </a:solidFill>
                  <a:effectLst/>
                  <a:uLnTx/>
                  <a:uFillTx/>
                  <a:latin typeface="Montserrat" panose="00000500000000000000" pitchFamily="2" charset="0"/>
                </a:rPr>
                <a:t>datas</a:t>
              </a:r>
              <a:r>
                <a:rPr kumimoji="0" lang="en-US" sz="2000" b="0" i="0" u="none" strike="noStrike" kern="1200" cap="none" spc="0" normalizeH="0" baseline="0" noProof="0" dirty="0">
                  <a:ln>
                    <a:noFill/>
                  </a:ln>
                  <a:solidFill>
                    <a:srgbClr val="E6E1D5"/>
                  </a:solidFill>
                  <a:effectLst/>
                  <a:uLnTx/>
                  <a:uFillTx/>
                  <a:latin typeface="Montserrat" panose="00000500000000000000" pitchFamily="2" charset="0"/>
                </a:rPr>
                <a:t>et</a:t>
              </a:r>
            </a:p>
          </p:txBody>
        </p:sp>
        <p:sp>
          <p:nvSpPr>
            <p:cNvPr id="7" name="Hexagon 6">
              <a:extLst>
                <a:ext uri="{FF2B5EF4-FFF2-40B4-BE49-F238E27FC236}">
                  <a16:creationId xmlns:a16="http://schemas.microsoft.com/office/drawing/2014/main" id="{3929189C-DEA1-A40C-B039-A500EBE066A6}"/>
                </a:ext>
              </a:extLst>
            </p:cNvPr>
            <p:cNvSpPr/>
            <p:nvPr/>
          </p:nvSpPr>
          <p:spPr>
            <a:xfrm>
              <a:off x="610787" y="210343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grpSp>
        <p:nvGrpSpPr>
          <p:cNvPr id="12" name="Group 11">
            <a:extLst>
              <a:ext uri="{FF2B5EF4-FFF2-40B4-BE49-F238E27FC236}">
                <a16:creationId xmlns:a16="http://schemas.microsoft.com/office/drawing/2014/main" id="{8AA39CCB-34CC-0727-7D5C-9123B6D27B4F}"/>
              </a:ext>
            </a:extLst>
          </p:cNvPr>
          <p:cNvGrpSpPr/>
          <p:nvPr/>
        </p:nvGrpSpPr>
        <p:grpSpPr>
          <a:xfrm>
            <a:off x="8278464" y="3085139"/>
            <a:ext cx="2017779" cy="1510937"/>
            <a:chOff x="5659684" y="2864367"/>
            <a:chExt cx="2017779" cy="1510937"/>
          </a:xfrm>
        </p:grpSpPr>
        <p:sp>
          <p:nvSpPr>
            <p:cNvPr id="6" name="Title 1">
              <a:extLst>
                <a:ext uri="{FF2B5EF4-FFF2-40B4-BE49-F238E27FC236}">
                  <a16:creationId xmlns:a16="http://schemas.microsoft.com/office/drawing/2014/main" id="{D368B73F-7C59-7C48-BFB4-373BFF54AE8F}"/>
                </a:ext>
              </a:extLst>
            </p:cNvPr>
            <p:cNvSpPr txBox="1">
              <a:spLocks/>
            </p:cNvSpPr>
            <p:nvPr/>
          </p:nvSpPr>
          <p:spPr>
            <a:xfrm>
              <a:off x="5659684" y="2892681"/>
              <a:ext cx="20177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5"/>
                  </a:solidFill>
                  <a:effectLst/>
                  <a:uLnTx/>
                  <a:uFillTx/>
                  <a:latin typeface="Montserrat" panose="00000500000000000000" pitchFamily="2" charset="0"/>
                </a:rPr>
                <a:t>plot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5"/>
                  </a:solidFill>
                  <a:effectLst/>
                  <a:uLnTx/>
                  <a:uFillTx/>
                  <a:latin typeface="Montserrat" panose="00000500000000000000" pitchFamily="2" charset="0"/>
                </a:rPr>
                <a:t>array</a:t>
              </a:r>
            </a:p>
          </p:txBody>
        </p:sp>
        <p:sp>
          <p:nvSpPr>
            <p:cNvPr id="8" name="Hexagon 7">
              <a:extLst>
                <a:ext uri="{FF2B5EF4-FFF2-40B4-BE49-F238E27FC236}">
                  <a16:creationId xmlns:a16="http://schemas.microsoft.com/office/drawing/2014/main" id="{477382BC-F963-F2E5-C986-F3DAC8B5F7AF}"/>
                </a:ext>
              </a:extLst>
            </p:cNvPr>
            <p:cNvSpPr/>
            <p:nvPr/>
          </p:nvSpPr>
          <p:spPr>
            <a:xfrm>
              <a:off x="5792231" y="286436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grpSp>
        <p:nvGrpSpPr>
          <p:cNvPr id="11" name="Group 10">
            <a:extLst>
              <a:ext uri="{FF2B5EF4-FFF2-40B4-BE49-F238E27FC236}">
                <a16:creationId xmlns:a16="http://schemas.microsoft.com/office/drawing/2014/main" id="{A458B91F-E5C2-910E-2ED6-0D81052481D5}"/>
              </a:ext>
            </a:extLst>
          </p:cNvPr>
          <p:cNvGrpSpPr/>
          <p:nvPr/>
        </p:nvGrpSpPr>
        <p:grpSpPr>
          <a:xfrm>
            <a:off x="4235705" y="3080168"/>
            <a:ext cx="3050549" cy="1510937"/>
            <a:chOff x="114255" y="4149547"/>
            <a:chExt cx="3050549" cy="1510937"/>
          </a:xfrm>
        </p:grpSpPr>
        <p:sp>
          <p:nvSpPr>
            <p:cNvPr id="5" name="Title 1">
              <a:extLst>
                <a:ext uri="{FF2B5EF4-FFF2-40B4-BE49-F238E27FC236}">
                  <a16:creationId xmlns:a16="http://schemas.microsoft.com/office/drawing/2014/main" id="{2D654284-BA6D-05DB-EEF1-7BD2C33F8834}"/>
                </a:ext>
              </a:extLst>
            </p:cNvPr>
            <p:cNvSpPr txBox="1">
              <a:spLocks/>
            </p:cNvSpPr>
            <p:nvPr/>
          </p:nvSpPr>
          <p:spPr>
            <a:xfrm>
              <a:off x="114255" y="4246141"/>
              <a:ext cx="30505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Montserrat" panose="00000500000000000000" pitchFamily="2" charset="0"/>
                </a:rPr>
                <a:t>w</a:t>
              </a:r>
              <a:r>
                <a:rPr kumimoji="0" lang="en-US" sz="2000" b="0" i="0" u="none" strike="noStrike" kern="1200" cap="none" spc="0" normalizeH="0" baseline="0" noProof="0" dirty="0" err="1">
                  <a:ln>
                    <a:noFill/>
                  </a:ln>
                  <a:solidFill>
                    <a:srgbClr val="E6E1D5"/>
                  </a:solidFill>
                  <a:effectLst/>
                  <a:uLnTx/>
                  <a:uFillTx/>
                  <a:latin typeface="Montserrat" panose="00000500000000000000" pitchFamily="2" charset="0"/>
                </a:rPr>
                <a:t>arp</a:t>
              </a:r>
              <a:r>
                <a:rPr kumimoji="0" lang="en-US" sz="2000" b="0" i="0" u="none" strike="noStrike" kern="1200" cap="none" spc="0" normalizeH="0" baseline="0" noProof="0" dirty="0">
                  <a:ln>
                    <a:noFill/>
                  </a:ln>
                  <a:solidFill>
                    <a:srgbClr val="E6E1D5"/>
                  </a:solidFill>
                  <a:effectLst/>
                  <a:uLnTx/>
                  <a:uFillTx/>
                  <a:latin typeface="Montserrat" panose="00000500000000000000" pitchFamily="2" charset="0"/>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5"/>
                  </a:solidFill>
                  <a:effectLst/>
                  <a:uLnTx/>
                  <a:uFillTx/>
                  <a:latin typeface="Montserrat" panose="00000500000000000000" pitchFamily="2" charset="0"/>
                </a:rPr>
                <a:t>dataset</a:t>
              </a:r>
            </a:p>
          </p:txBody>
        </p:sp>
        <p:sp>
          <p:nvSpPr>
            <p:cNvPr id="9" name="Hexagon 8">
              <a:extLst>
                <a:ext uri="{FF2B5EF4-FFF2-40B4-BE49-F238E27FC236}">
                  <a16:creationId xmlns:a16="http://schemas.microsoft.com/office/drawing/2014/main" id="{CD3BFED6-F62D-789E-FB00-C24C70DBEDE6}"/>
                </a:ext>
              </a:extLst>
            </p:cNvPr>
            <p:cNvSpPr/>
            <p:nvPr/>
          </p:nvSpPr>
          <p:spPr>
            <a:xfrm>
              <a:off x="763898" y="41495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cxnSp>
        <p:nvCxnSpPr>
          <p:cNvPr id="14" name="Straight Connector 13">
            <a:extLst>
              <a:ext uri="{FF2B5EF4-FFF2-40B4-BE49-F238E27FC236}">
                <a16:creationId xmlns:a16="http://schemas.microsoft.com/office/drawing/2014/main" id="{73FB6573-3B3A-BD80-8D9F-D79E7A998F25}"/>
              </a:ext>
            </a:extLst>
          </p:cNvPr>
          <p:cNvCxnSpPr>
            <a:stCxn id="7" idx="0"/>
            <a:endCxn id="9" idx="3"/>
          </p:cNvCxnSpPr>
          <p:nvPr/>
        </p:nvCxnSpPr>
        <p:spPr>
          <a:xfrm flipV="1">
            <a:off x="3243495" y="3835637"/>
            <a:ext cx="1641853" cy="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020D1E9-C6BB-3CFC-163E-B28A7322D81E}"/>
              </a:ext>
            </a:extLst>
          </p:cNvPr>
          <p:cNvCxnSpPr>
            <a:cxnSpLocks/>
            <a:endCxn id="8" idx="3"/>
          </p:cNvCxnSpPr>
          <p:nvPr/>
        </p:nvCxnSpPr>
        <p:spPr>
          <a:xfrm>
            <a:off x="6597874" y="3835637"/>
            <a:ext cx="1813137" cy="497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2498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normAutofit/>
          </a:bodyPr>
          <a:lstStyle/>
          <a:p>
            <a:r>
              <a:rPr lang="en-US" sz="4000" dirty="0">
                <a:latin typeface="Montserrat" panose="00000500000000000000" pitchFamily="2" charset="0"/>
              </a:rPr>
              <a:t>Using data</a:t>
            </a:r>
          </a:p>
        </p:txBody>
      </p:sp>
      <p:sp>
        <p:nvSpPr>
          <p:cNvPr id="6" name="Title 1">
            <a:extLst>
              <a:ext uri="{FF2B5EF4-FFF2-40B4-BE49-F238E27FC236}">
                <a16:creationId xmlns:a16="http://schemas.microsoft.com/office/drawing/2014/main" id="{1621840F-FD66-6D4B-DC52-E5298992A4DA}"/>
              </a:ext>
            </a:extLst>
          </p:cNvPr>
          <p:cNvSpPr txBox="1">
            <a:spLocks/>
          </p:cNvSpPr>
          <p:nvPr/>
        </p:nvSpPr>
        <p:spPr>
          <a:xfrm>
            <a:off x="594065" y="3136438"/>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000" dirty="0">
                <a:solidFill>
                  <a:srgbClr val="E6E1D6"/>
                </a:solidFill>
                <a:latin typeface="Montserrat" panose="020B0604020202020204" pitchFamily="2" charset="0"/>
              </a:rPr>
              <a:t>Accessing and viewing datasets and metadata is important but we want to do something with these data.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000" dirty="0">
                <a:solidFill>
                  <a:srgbClr val="E6E1D6"/>
                </a:solidFill>
                <a:latin typeface="Montserrat" panose="020B0604020202020204" pitchFamily="2" charset="0"/>
              </a:rPr>
              <a:t>Once a dataset is queried it can be easily passed to a </a:t>
            </a:r>
            <a:r>
              <a:rPr lang="en-US" sz="2000" dirty="0" err="1">
                <a:solidFill>
                  <a:srgbClr val="E6E1D6"/>
                </a:solidFill>
                <a:latin typeface="Montserrat" panose="020B0604020202020204" pitchFamily="2" charset="0"/>
              </a:rPr>
              <a:t>numpy</a:t>
            </a:r>
            <a:r>
              <a:rPr lang="en-US" sz="2000" dirty="0">
                <a:solidFill>
                  <a:srgbClr val="E6E1D6"/>
                </a:solidFill>
                <a:latin typeface="Montserrat" panose="020B0604020202020204" pitchFamily="2" charset="0"/>
              </a:rPr>
              <a:t> array and plotted in any number of ways</a:t>
            </a:r>
            <a:endParaRPr kumimoji="0" lang="en-US" sz="2000" b="0" i="0" u="none" strike="noStrike" kern="1200" cap="none" spc="0" normalizeH="0" baseline="0" noProof="0" dirty="0">
              <a:ln>
                <a:noFill/>
              </a:ln>
              <a:solidFill>
                <a:srgbClr val="E6E1D5"/>
              </a:solidFill>
              <a:effectLst/>
              <a:uLnTx/>
              <a:uFillTx/>
              <a:latin typeface="Cassannet Plus"/>
              <a:ea typeface="+mj-ea"/>
              <a:cs typeface="+mj-cs"/>
            </a:endParaRP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8D2DFE7C-EA0F-AD2F-6E9A-ACEDD1CB3EFD}"/>
              </a:ext>
            </a:extLst>
          </p:cNvPr>
          <p:cNvSpPr txBox="1">
            <a:spLocks/>
          </p:cNvSpPr>
          <p:nvPr/>
        </p:nvSpPr>
        <p:spPr>
          <a:xfrm>
            <a:off x="6385404" y="1296698"/>
            <a:ext cx="826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E6E1D5"/>
                </a:solidFill>
                <a:effectLst/>
                <a:uLnTx/>
                <a:uFillTx/>
                <a:latin typeface="Cassannet Plus"/>
                <a:ea typeface="+mj-ea"/>
                <a:cs typeface="+mj-cs"/>
              </a:rPr>
              <a:t>1)</a:t>
            </a:r>
          </a:p>
        </p:txBody>
      </p: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15833"/>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9" name="Rectangle 8">
            <a:extLst>
              <a:ext uri="{FF2B5EF4-FFF2-40B4-BE49-F238E27FC236}">
                <a16:creationId xmlns:a16="http://schemas.microsoft.com/office/drawing/2014/main" id="{81575D88-770A-4823-3AB5-E3B1A24F58BD}"/>
              </a:ext>
            </a:extLst>
          </p:cNvPr>
          <p:cNvSpPr>
            <a:spLocks noChangeArrowheads="1"/>
          </p:cNvSpPr>
          <p:nvPr/>
        </p:nvSpPr>
        <p:spPr bwMode="auto">
          <a:xfrm>
            <a:off x="7165070" y="1690688"/>
            <a:ext cx="4644825" cy="4478149"/>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#Assign date variables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start_date</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datetime(2018, 1, 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end_date</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datetime(2018, 2, 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datetime =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start_date</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end_date</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#Assign the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predipitation</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dataset to an array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ecmwf_array</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ecmwf_ds.warp</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bbox</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bbox</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datetime=</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datetime,bbox_srs</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='EPSG:4326',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output_srs</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='EPSG:3857',</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asset_names</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total_precipitation</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pixel_size</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=(500.0, 500.0)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#View output array shape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print("Array shape:",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ecmwf_array.shape</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#View image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import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plotly.express</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as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px</a:t>
            </a: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import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numpy</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as np</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img</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ecmwf_array</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fig = </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px.imshow</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img</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labels=</a:t>
            </a: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dict</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(x="Monthly Rainfall Total for January, 2018", color="Rainfall Totals (meters)",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fig.update_xaxes</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(side="top")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fig.show</a:t>
            </a:r>
            <a:r>
              <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p:txBody>
      </p:sp>
    </p:spTree>
    <p:extLst>
      <p:ext uri="{BB962C8B-B14F-4D97-AF65-F5344CB8AC3E}">
        <p14:creationId xmlns:p14="http://schemas.microsoft.com/office/powerpoint/2010/main" val="3419863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normAutofit/>
          </a:bodyPr>
          <a:lstStyle/>
          <a:p>
            <a:r>
              <a:rPr lang="en-US" sz="4000" dirty="0">
                <a:latin typeface="Montserrat" panose="00000500000000000000" pitchFamily="2" charset="0"/>
              </a:rPr>
              <a:t>Output</a:t>
            </a:r>
          </a:p>
        </p:txBody>
      </p: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15833"/>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E6E1D5"/>
              </a:solidFill>
              <a:effectLst/>
              <a:uLnTx/>
              <a:uFillTx/>
              <a:latin typeface="Cassannet Plus"/>
              <a:ea typeface="+mj-ea"/>
              <a:cs typeface="+mj-cs"/>
            </a:endParaRPr>
          </a:p>
        </p:txBody>
      </p:sp>
      <p:pic>
        <p:nvPicPr>
          <p:cNvPr id="10" name="Picture 9">
            <a:extLst>
              <a:ext uri="{FF2B5EF4-FFF2-40B4-BE49-F238E27FC236}">
                <a16:creationId xmlns:a16="http://schemas.microsoft.com/office/drawing/2014/main" id="{70BBDA4D-2D24-DE71-1DDC-DD6752555587}"/>
              </a:ext>
            </a:extLst>
          </p:cNvPr>
          <p:cNvPicPr>
            <a:picLocks noChangeAspect="1"/>
          </p:cNvPicPr>
          <p:nvPr/>
        </p:nvPicPr>
        <p:blipFill>
          <a:blip r:embed="rId2"/>
          <a:stretch>
            <a:fillRect/>
          </a:stretch>
        </p:blipFill>
        <p:spPr>
          <a:xfrm>
            <a:off x="2438677" y="1690688"/>
            <a:ext cx="7829550" cy="4381500"/>
          </a:xfrm>
          <a:prstGeom prst="rect">
            <a:avLst/>
          </a:prstGeom>
        </p:spPr>
      </p:pic>
      <p:pic>
        <p:nvPicPr>
          <p:cNvPr id="12" name="Picture 11">
            <a:extLst>
              <a:ext uri="{FF2B5EF4-FFF2-40B4-BE49-F238E27FC236}">
                <a16:creationId xmlns:a16="http://schemas.microsoft.com/office/drawing/2014/main" id="{D8DEA316-2927-01FA-309C-0EDF6046AC22}"/>
              </a:ext>
            </a:extLst>
          </p:cNvPr>
          <p:cNvPicPr>
            <a:picLocks noChangeAspect="1"/>
          </p:cNvPicPr>
          <p:nvPr/>
        </p:nvPicPr>
        <p:blipFill>
          <a:blip r:embed="rId3"/>
          <a:stretch>
            <a:fillRect/>
          </a:stretch>
        </p:blipFill>
        <p:spPr>
          <a:xfrm>
            <a:off x="302858" y="4402330"/>
            <a:ext cx="2937119" cy="2223710"/>
          </a:xfrm>
          <a:prstGeom prst="rect">
            <a:avLst/>
          </a:prstGeom>
        </p:spPr>
      </p:pic>
    </p:spTree>
    <p:extLst>
      <p:ext uri="{BB962C8B-B14F-4D97-AF65-F5344CB8AC3E}">
        <p14:creationId xmlns:p14="http://schemas.microsoft.com/office/powerpoint/2010/main" val="39323165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normAutofit/>
          </a:bodyPr>
          <a:lstStyle/>
          <a:p>
            <a:r>
              <a:rPr lang="en-US" sz="4000" dirty="0">
                <a:latin typeface="Montserrat" panose="00000500000000000000" pitchFamily="2" charset="0"/>
              </a:rPr>
              <a:t>GeodesicExample6_TesseractBasic</a:t>
            </a:r>
          </a:p>
        </p:txBody>
      </p:sp>
      <p:grpSp>
        <p:nvGrpSpPr>
          <p:cNvPr id="10" name="Group 9">
            <a:extLst>
              <a:ext uri="{FF2B5EF4-FFF2-40B4-BE49-F238E27FC236}">
                <a16:creationId xmlns:a16="http://schemas.microsoft.com/office/drawing/2014/main" id="{E0D4AC1C-48D5-3A82-D5D5-4C99D4A1D7EC}"/>
              </a:ext>
            </a:extLst>
          </p:cNvPr>
          <p:cNvGrpSpPr/>
          <p:nvPr/>
        </p:nvGrpSpPr>
        <p:grpSpPr>
          <a:xfrm>
            <a:off x="1312558" y="3080169"/>
            <a:ext cx="2109186" cy="1510937"/>
            <a:chOff x="432537" y="2103437"/>
            <a:chExt cx="2109186" cy="1510937"/>
          </a:xfrm>
        </p:grpSpPr>
        <p:sp>
          <p:nvSpPr>
            <p:cNvPr id="4" name="Title 1">
              <a:extLst>
                <a:ext uri="{FF2B5EF4-FFF2-40B4-BE49-F238E27FC236}">
                  <a16:creationId xmlns:a16="http://schemas.microsoft.com/office/drawing/2014/main" id="{5F49237E-2349-B0F4-ECFA-7C0E82707F7C}"/>
                </a:ext>
              </a:extLst>
            </p:cNvPr>
            <p:cNvSpPr txBox="1">
              <a:spLocks/>
            </p:cNvSpPr>
            <p:nvPr/>
          </p:nvSpPr>
          <p:spPr>
            <a:xfrm>
              <a:off x="432537" y="2103437"/>
              <a:ext cx="21091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Montserrat" panose="00000500000000000000" pitchFamily="2" charset="0"/>
                </a:rPr>
                <a:t>concept</a:t>
              </a:r>
              <a:endParaRPr kumimoji="0" lang="en-US" sz="2000" b="0" i="0" u="none" strike="noStrike" kern="1200" cap="none" spc="0" normalizeH="0" baseline="0" noProof="0" dirty="0">
                <a:ln>
                  <a:noFill/>
                </a:ln>
                <a:solidFill>
                  <a:srgbClr val="E6E1D5"/>
                </a:solidFill>
                <a:effectLst/>
                <a:uLnTx/>
                <a:uFillTx/>
                <a:latin typeface="Montserrat" panose="00000500000000000000" pitchFamily="2" charset="0"/>
              </a:endParaRPr>
            </a:p>
          </p:txBody>
        </p:sp>
        <p:sp>
          <p:nvSpPr>
            <p:cNvPr id="7" name="Hexagon 6">
              <a:extLst>
                <a:ext uri="{FF2B5EF4-FFF2-40B4-BE49-F238E27FC236}">
                  <a16:creationId xmlns:a16="http://schemas.microsoft.com/office/drawing/2014/main" id="{3929189C-DEA1-A40C-B039-A500EBE066A6}"/>
                </a:ext>
              </a:extLst>
            </p:cNvPr>
            <p:cNvSpPr/>
            <p:nvPr/>
          </p:nvSpPr>
          <p:spPr>
            <a:xfrm>
              <a:off x="610787" y="210343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grpSp>
        <p:nvGrpSpPr>
          <p:cNvPr id="12" name="Group 11">
            <a:extLst>
              <a:ext uri="{FF2B5EF4-FFF2-40B4-BE49-F238E27FC236}">
                <a16:creationId xmlns:a16="http://schemas.microsoft.com/office/drawing/2014/main" id="{8AA39CCB-34CC-0727-7D5C-9123B6D27B4F}"/>
              </a:ext>
            </a:extLst>
          </p:cNvPr>
          <p:cNvGrpSpPr/>
          <p:nvPr/>
        </p:nvGrpSpPr>
        <p:grpSpPr>
          <a:xfrm>
            <a:off x="8278464" y="3085139"/>
            <a:ext cx="2017779" cy="1510937"/>
            <a:chOff x="5659684" y="2864367"/>
            <a:chExt cx="2017779" cy="1510937"/>
          </a:xfrm>
        </p:grpSpPr>
        <p:sp>
          <p:nvSpPr>
            <p:cNvPr id="6" name="Title 1">
              <a:extLst>
                <a:ext uri="{FF2B5EF4-FFF2-40B4-BE49-F238E27FC236}">
                  <a16:creationId xmlns:a16="http://schemas.microsoft.com/office/drawing/2014/main" id="{D368B73F-7C59-7C48-BFB4-373BFF54AE8F}"/>
                </a:ext>
              </a:extLst>
            </p:cNvPr>
            <p:cNvSpPr txBox="1">
              <a:spLocks/>
            </p:cNvSpPr>
            <p:nvPr/>
          </p:nvSpPr>
          <p:spPr>
            <a:xfrm>
              <a:off x="5659684" y="2892681"/>
              <a:ext cx="20177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Montserrat" panose="00000500000000000000" pitchFamily="2" charset="0"/>
                </a:rPr>
                <a:t>o</a:t>
              </a:r>
              <a:r>
                <a:rPr kumimoji="0" lang="en-US" sz="2000" b="0" i="0" u="none" strike="noStrike" kern="1200" cap="none" spc="0" normalizeH="0" baseline="0" noProof="0" dirty="0" err="1">
                  <a:ln>
                    <a:noFill/>
                  </a:ln>
                  <a:solidFill>
                    <a:srgbClr val="E6E1D5"/>
                  </a:solidFill>
                  <a:effectLst/>
                  <a:uLnTx/>
                  <a:uFillTx/>
                  <a:latin typeface="Montserrat" panose="00000500000000000000" pitchFamily="2" charset="0"/>
                </a:rPr>
                <a:t>utput</a:t>
              </a:r>
              <a:r>
                <a:rPr kumimoji="0" lang="en-US" sz="2000" b="0" i="0" u="none" strike="noStrike" kern="1200" cap="none" spc="0" normalizeH="0" baseline="0" noProof="0" dirty="0">
                  <a:ln>
                    <a:noFill/>
                  </a:ln>
                  <a:solidFill>
                    <a:srgbClr val="E6E1D5"/>
                  </a:solidFill>
                  <a:effectLst/>
                  <a:uLnTx/>
                  <a:uFillTx/>
                  <a:latin typeface="Montserrat" panose="00000500000000000000" pitchFamily="2" charset="0"/>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6E1D5"/>
                  </a:solidFill>
                  <a:effectLst/>
                  <a:uLnTx/>
                  <a:uFillTx/>
                  <a:latin typeface="Montserrat" panose="00000500000000000000" pitchFamily="2" charset="0"/>
                </a:rPr>
                <a:t>arrays</a:t>
              </a:r>
            </a:p>
          </p:txBody>
        </p:sp>
        <p:sp>
          <p:nvSpPr>
            <p:cNvPr id="8" name="Hexagon 7">
              <a:extLst>
                <a:ext uri="{FF2B5EF4-FFF2-40B4-BE49-F238E27FC236}">
                  <a16:creationId xmlns:a16="http://schemas.microsoft.com/office/drawing/2014/main" id="{477382BC-F963-F2E5-C986-F3DAC8B5F7AF}"/>
                </a:ext>
              </a:extLst>
            </p:cNvPr>
            <p:cNvSpPr/>
            <p:nvPr/>
          </p:nvSpPr>
          <p:spPr>
            <a:xfrm>
              <a:off x="5792231" y="286436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grpSp>
        <p:nvGrpSpPr>
          <p:cNvPr id="11" name="Group 10">
            <a:extLst>
              <a:ext uri="{FF2B5EF4-FFF2-40B4-BE49-F238E27FC236}">
                <a16:creationId xmlns:a16="http://schemas.microsoft.com/office/drawing/2014/main" id="{A458B91F-E5C2-910E-2ED6-0D81052481D5}"/>
              </a:ext>
            </a:extLst>
          </p:cNvPr>
          <p:cNvGrpSpPr/>
          <p:nvPr/>
        </p:nvGrpSpPr>
        <p:grpSpPr>
          <a:xfrm>
            <a:off x="4235705" y="3080168"/>
            <a:ext cx="3050549" cy="1510937"/>
            <a:chOff x="114255" y="4149547"/>
            <a:chExt cx="3050549" cy="1510937"/>
          </a:xfrm>
        </p:grpSpPr>
        <p:sp>
          <p:nvSpPr>
            <p:cNvPr id="5" name="Title 1">
              <a:extLst>
                <a:ext uri="{FF2B5EF4-FFF2-40B4-BE49-F238E27FC236}">
                  <a16:creationId xmlns:a16="http://schemas.microsoft.com/office/drawing/2014/main" id="{2D654284-BA6D-05DB-EEF1-7BD2C33F8834}"/>
                </a:ext>
              </a:extLst>
            </p:cNvPr>
            <p:cNvSpPr txBox="1">
              <a:spLocks/>
            </p:cNvSpPr>
            <p:nvPr/>
          </p:nvSpPr>
          <p:spPr>
            <a:xfrm>
              <a:off x="114255" y="4246141"/>
              <a:ext cx="30505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Montserrat" panose="00000500000000000000" pitchFamily="2" charset="0"/>
                </a:rPr>
                <a:t>j</a:t>
              </a:r>
              <a:r>
                <a:rPr kumimoji="0" lang="en-US" sz="2000" b="0" i="0" u="none" strike="noStrike" kern="1200" cap="none" spc="0" normalizeH="0" baseline="0" noProof="0" dirty="0" err="1">
                  <a:ln>
                    <a:noFill/>
                  </a:ln>
                  <a:solidFill>
                    <a:srgbClr val="E6E1D5"/>
                  </a:solidFill>
                  <a:effectLst/>
                  <a:uLnTx/>
                  <a:uFillTx/>
                  <a:latin typeface="Montserrat" panose="00000500000000000000" pitchFamily="2" charset="0"/>
                </a:rPr>
                <a:t>ob</a:t>
              </a:r>
              <a:endParaRPr kumimoji="0" lang="en-US" sz="2000" b="0" i="0" u="none" strike="noStrike" kern="1200" cap="none" spc="0" normalizeH="0" baseline="0" noProof="0" dirty="0">
                <a:ln>
                  <a:noFill/>
                </a:ln>
                <a:solidFill>
                  <a:srgbClr val="E6E1D5"/>
                </a:solidFill>
                <a:effectLst/>
                <a:uLnTx/>
                <a:uFillTx/>
                <a:latin typeface="Montserrat" panose="00000500000000000000" pitchFamily="2"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2000" dirty="0">
                  <a:solidFill>
                    <a:srgbClr val="E6E1D5"/>
                  </a:solidFill>
                  <a:latin typeface="Montserrat" panose="00000500000000000000" pitchFamily="2" charset="0"/>
                </a:rPr>
                <a:t>specs</a:t>
              </a:r>
              <a:endParaRPr kumimoji="0" lang="en-US" sz="2000" b="0" i="0" u="none" strike="noStrike" kern="1200" cap="none" spc="0" normalizeH="0" baseline="0" noProof="0" dirty="0">
                <a:ln>
                  <a:noFill/>
                </a:ln>
                <a:solidFill>
                  <a:srgbClr val="E6E1D5"/>
                </a:solidFill>
                <a:effectLst/>
                <a:uLnTx/>
                <a:uFillTx/>
                <a:latin typeface="Montserrat" panose="00000500000000000000" pitchFamily="2" charset="0"/>
              </a:endParaRPr>
            </a:p>
          </p:txBody>
        </p:sp>
        <p:sp>
          <p:nvSpPr>
            <p:cNvPr id="9" name="Hexagon 8">
              <a:extLst>
                <a:ext uri="{FF2B5EF4-FFF2-40B4-BE49-F238E27FC236}">
                  <a16:creationId xmlns:a16="http://schemas.microsoft.com/office/drawing/2014/main" id="{CD3BFED6-F62D-789E-FB00-C24C70DBEDE6}"/>
                </a:ext>
              </a:extLst>
            </p:cNvPr>
            <p:cNvSpPr/>
            <p:nvPr/>
          </p:nvSpPr>
          <p:spPr>
            <a:xfrm>
              <a:off x="763898" y="41495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Geomanist"/>
                <a:ea typeface="+mn-ea"/>
                <a:cs typeface="+mn-cs"/>
              </a:endParaRPr>
            </a:p>
          </p:txBody>
        </p:sp>
      </p:grpSp>
      <p:cxnSp>
        <p:nvCxnSpPr>
          <p:cNvPr id="14" name="Straight Connector 13">
            <a:extLst>
              <a:ext uri="{FF2B5EF4-FFF2-40B4-BE49-F238E27FC236}">
                <a16:creationId xmlns:a16="http://schemas.microsoft.com/office/drawing/2014/main" id="{73FB6573-3B3A-BD80-8D9F-D79E7A998F25}"/>
              </a:ext>
            </a:extLst>
          </p:cNvPr>
          <p:cNvCxnSpPr>
            <a:stCxn id="7" idx="0"/>
            <a:endCxn id="9" idx="3"/>
          </p:cNvCxnSpPr>
          <p:nvPr/>
        </p:nvCxnSpPr>
        <p:spPr>
          <a:xfrm flipV="1">
            <a:off x="3243495" y="3835637"/>
            <a:ext cx="1641853" cy="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020D1E9-C6BB-3CFC-163E-B28A7322D81E}"/>
              </a:ext>
            </a:extLst>
          </p:cNvPr>
          <p:cNvCxnSpPr>
            <a:cxnSpLocks/>
            <a:endCxn id="8" idx="3"/>
          </p:cNvCxnSpPr>
          <p:nvPr/>
        </p:nvCxnSpPr>
        <p:spPr>
          <a:xfrm>
            <a:off x="6597874" y="3835637"/>
            <a:ext cx="1813137" cy="497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8165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DFD8F881-F8A3-D291-D4C9-88B514C98032}"/>
              </a:ext>
            </a:extLst>
          </p:cNvPr>
          <p:cNvPicPr>
            <a:picLocks noChangeAspect="1"/>
          </p:cNvPicPr>
          <p:nvPr/>
        </p:nvPicPr>
        <p:blipFill>
          <a:blip r:embed="rId2"/>
          <a:stretch>
            <a:fillRect/>
          </a:stretch>
        </p:blipFill>
        <p:spPr>
          <a:xfrm>
            <a:off x="8657738" y="4938599"/>
            <a:ext cx="642099" cy="618318"/>
          </a:xfrm>
          <a:prstGeom prst="rect">
            <a:avLst/>
          </a:prstGeom>
          <a:ln>
            <a:solidFill>
              <a:schemeClr val="accent2">
                <a:lumMod val="75000"/>
              </a:schemeClr>
            </a:solidFill>
          </a:ln>
        </p:spPr>
      </p:pic>
      <p:sp>
        <p:nvSpPr>
          <p:cNvPr id="45" name="Rectangle 44">
            <a:extLst>
              <a:ext uri="{FF2B5EF4-FFF2-40B4-BE49-F238E27FC236}">
                <a16:creationId xmlns:a16="http://schemas.microsoft.com/office/drawing/2014/main" id="{4D485221-F282-72FA-0F2F-3DCB2CD34970}"/>
              </a:ext>
            </a:extLst>
          </p:cNvPr>
          <p:cNvSpPr/>
          <p:nvPr/>
        </p:nvSpPr>
        <p:spPr>
          <a:xfrm>
            <a:off x="8144379" y="5063644"/>
            <a:ext cx="642099" cy="63970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normAutofit/>
          </a:bodyPr>
          <a:lstStyle/>
          <a:p>
            <a:r>
              <a:rPr lang="en-US" sz="4000" dirty="0">
                <a:latin typeface="Montserrat" panose="00000500000000000000" pitchFamily="2" charset="0"/>
              </a:rPr>
              <a:t>Concept – Data Enrichment</a:t>
            </a: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15833"/>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3" name="Rectangle 2">
            <a:extLst>
              <a:ext uri="{FF2B5EF4-FFF2-40B4-BE49-F238E27FC236}">
                <a16:creationId xmlns:a16="http://schemas.microsoft.com/office/drawing/2014/main" id="{FBF847F1-E70F-BD07-28D4-B836CAE445A0}"/>
              </a:ext>
            </a:extLst>
          </p:cNvPr>
          <p:cNvSpPr/>
          <p:nvPr/>
        </p:nvSpPr>
        <p:spPr>
          <a:xfrm>
            <a:off x="325437" y="1579892"/>
            <a:ext cx="5713893" cy="47447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2B9358B-6600-DB84-E58D-F61ECA646319}"/>
              </a:ext>
            </a:extLst>
          </p:cNvPr>
          <p:cNvPicPr>
            <a:picLocks noChangeAspect="1"/>
          </p:cNvPicPr>
          <p:nvPr/>
        </p:nvPicPr>
        <p:blipFill>
          <a:blip r:embed="rId3"/>
          <a:stretch>
            <a:fillRect/>
          </a:stretch>
        </p:blipFill>
        <p:spPr>
          <a:xfrm>
            <a:off x="564009" y="1865636"/>
            <a:ext cx="1017227" cy="1067912"/>
          </a:xfrm>
          <a:prstGeom prst="rect">
            <a:avLst/>
          </a:prstGeom>
          <a:ln>
            <a:solidFill>
              <a:schemeClr val="accent2">
                <a:lumMod val="50000"/>
              </a:schemeClr>
            </a:solidFill>
          </a:ln>
        </p:spPr>
      </p:pic>
      <p:pic>
        <p:nvPicPr>
          <p:cNvPr id="11" name="Picture 10">
            <a:extLst>
              <a:ext uri="{FF2B5EF4-FFF2-40B4-BE49-F238E27FC236}">
                <a16:creationId xmlns:a16="http://schemas.microsoft.com/office/drawing/2014/main" id="{31579055-940F-2DA3-AE16-EE02A3E3FD84}"/>
              </a:ext>
            </a:extLst>
          </p:cNvPr>
          <p:cNvPicPr>
            <a:picLocks noChangeAspect="1"/>
          </p:cNvPicPr>
          <p:nvPr/>
        </p:nvPicPr>
        <p:blipFill>
          <a:blip r:embed="rId3"/>
          <a:stretch>
            <a:fillRect/>
          </a:stretch>
        </p:blipFill>
        <p:spPr>
          <a:xfrm>
            <a:off x="745913" y="2088305"/>
            <a:ext cx="1017227" cy="1067912"/>
          </a:xfrm>
          <a:prstGeom prst="rect">
            <a:avLst/>
          </a:prstGeom>
          <a:ln>
            <a:solidFill>
              <a:schemeClr val="accent2">
                <a:lumMod val="50000"/>
              </a:schemeClr>
            </a:solidFill>
          </a:ln>
        </p:spPr>
      </p:pic>
      <p:pic>
        <p:nvPicPr>
          <p:cNvPr id="12" name="Picture 11">
            <a:extLst>
              <a:ext uri="{FF2B5EF4-FFF2-40B4-BE49-F238E27FC236}">
                <a16:creationId xmlns:a16="http://schemas.microsoft.com/office/drawing/2014/main" id="{3D94D08D-155B-6F1E-3C0D-2250FCE579F0}"/>
              </a:ext>
            </a:extLst>
          </p:cNvPr>
          <p:cNvPicPr>
            <a:picLocks noChangeAspect="1"/>
          </p:cNvPicPr>
          <p:nvPr/>
        </p:nvPicPr>
        <p:blipFill>
          <a:blip r:embed="rId3"/>
          <a:stretch>
            <a:fillRect/>
          </a:stretch>
        </p:blipFill>
        <p:spPr>
          <a:xfrm>
            <a:off x="993403" y="2310974"/>
            <a:ext cx="1017227" cy="1067912"/>
          </a:xfrm>
          <a:prstGeom prst="rect">
            <a:avLst/>
          </a:prstGeom>
          <a:ln>
            <a:solidFill>
              <a:schemeClr val="accent2">
                <a:lumMod val="50000"/>
              </a:schemeClr>
            </a:solidFill>
          </a:ln>
        </p:spPr>
      </p:pic>
      <p:pic>
        <p:nvPicPr>
          <p:cNvPr id="13" name="Picture 12">
            <a:extLst>
              <a:ext uri="{FF2B5EF4-FFF2-40B4-BE49-F238E27FC236}">
                <a16:creationId xmlns:a16="http://schemas.microsoft.com/office/drawing/2014/main" id="{2BDD2E41-882B-9123-D7FD-0979CEADEC3F}"/>
              </a:ext>
            </a:extLst>
          </p:cNvPr>
          <p:cNvPicPr>
            <a:picLocks noChangeAspect="1"/>
          </p:cNvPicPr>
          <p:nvPr/>
        </p:nvPicPr>
        <p:blipFill>
          <a:blip r:embed="rId3"/>
          <a:stretch>
            <a:fillRect/>
          </a:stretch>
        </p:blipFill>
        <p:spPr>
          <a:xfrm>
            <a:off x="1203486" y="2510927"/>
            <a:ext cx="1017227" cy="1067912"/>
          </a:xfrm>
          <a:prstGeom prst="rect">
            <a:avLst/>
          </a:prstGeom>
          <a:ln>
            <a:solidFill>
              <a:schemeClr val="accent2">
                <a:lumMod val="50000"/>
              </a:schemeClr>
            </a:solidFill>
          </a:ln>
        </p:spPr>
      </p:pic>
      <p:pic>
        <p:nvPicPr>
          <p:cNvPr id="15" name="Picture 14">
            <a:extLst>
              <a:ext uri="{FF2B5EF4-FFF2-40B4-BE49-F238E27FC236}">
                <a16:creationId xmlns:a16="http://schemas.microsoft.com/office/drawing/2014/main" id="{F4D81EA8-67D4-F519-6848-5FE4D842A305}"/>
              </a:ext>
            </a:extLst>
          </p:cNvPr>
          <p:cNvPicPr>
            <a:picLocks noChangeAspect="1"/>
          </p:cNvPicPr>
          <p:nvPr/>
        </p:nvPicPr>
        <p:blipFill>
          <a:blip r:embed="rId4"/>
          <a:stretch>
            <a:fillRect/>
          </a:stretch>
        </p:blipFill>
        <p:spPr>
          <a:xfrm>
            <a:off x="2790296" y="1786475"/>
            <a:ext cx="1061741" cy="1067912"/>
          </a:xfrm>
          <a:prstGeom prst="rect">
            <a:avLst/>
          </a:prstGeom>
          <a:ln>
            <a:solidFill>
              <a:schemeClr val="accent2">
                <a:lumMod val="50000"/>
              </a:schemeClr>
            </a:solidFill>
          </a:ln>
        </p:spPr>
      </p:pic>
      <p:pic>
        <p:nvPicPr>
          <p:cNvPr id="16" name="Picture 15">
            <a:extLst>
              <a:ext uri="{FF2B5EF4-FFF2-40B4-BE49-F238E27FC236}">
                <a16:creationId xmlns:a16="http://schemas.microsoft.com/office/drawing/2014/main" id="{5BC9729F-2500-16FC-A09F-BD0525DD1993}"/>
              </a:ext>
            </a:extLst>
          </p:cNvPr>
          <p:cNvPicPr>
            <a:picLocks noChangeAspect="1"/>
          </p:cNvPicPr>
          <p:nvPr/>
        </p:nvPicPr>
        <p:blipFill>
          <a:blip r:embed="rId4"/>
          <a:stretch>
            <a:fillRect/>
          </a:stretch>
        </p:blipFill>
        <p:spPr>
          <a:xfrm>
            <a:off x="3000379" y="1979592"/>
            <a:ext cx="1061741" cy="1067912"/>
          </a:xfrm>
          <a:prstGeom prst="rect">
            <a:avLst/>
          </a:prstGeom>
          <a:ln>
            <a:solidFill>
              <a:schemeClr val="accent2">
                <a:lumMod val="50000"/>
              </a:schemeClr>
            </a:solidFill>
          </a:ln>
        </p:spPr>
      </p:pic>
      <p:pic>
        <p:nvPicPr>
          <p:cNvPr id="17" name="Picture 16">
            <a:extLst>
              <a:ext uri="{FF2B5EF4-FFF2-40B4-BE49-F238E27FC236}">
                <a16:creationId xmlns:a16="http://schemas.microsoft.com/office/drawing/2014/main" id="{312C435A-423C-A4B3-4B1F-2EF4A5012CC1}"/>
              </a:ext>
            </a:extLst>
          </p:cNvPr>
          <p:cNvPicPr>
            <a:picLocks noChangeAspect="1"/>
          </p:cNvPicPr>
          <p:nvPr/>
        </p:nvPicPr>
        <p:blipFill>
          <a:blip r:embed="rId4"/>
          <a:stretch>
            <a:fillRect/>
          </a:stretch>
        </p:blipFill>
        <p:spPr>
          <a:xfrm>
            <a:off x="3219690" y="2187705"/>
            <a:ext cx="1061741" cy="1067912"/>
          </a:xfrm>
          <a:prstGeom prst="rect">
            <a:avLst/>
          </a:prstGeom>
          <a:ln>
            <a:solidFill>
              <a:schemeClr val="accent2">
                <a:lumMod val="50000"/>
              </a:schemeClr>
            </a:solidFill>
          </a:ln>
        </p:spPr>
      </p:pic>
      <p:pic>
        <p:nvPicPr>
          <p:cNvPr id="18" name="Picture 17">
            <a:extLst>
              <a:ext uri="{FF2B5EF4-FFF2-40B4-BE49-F238E27FC236}">
                <a16:creationId xmlns:a16="http://schemas.microsoft.com/office/drawing/2014/main" id="{AD454D9D-41DC-A3D3-0EB1-80AC194F25F3}"/>
              </a:ext>
            </a:extLst>
          </p:cNvPr>
          <p:cNvPicPr>
            <a:picLocks noChangeAspect="1"/>
          </p:cNvPicPr>
          <p:nvPr/>
        </p:nvPicPr>
        <p:blipFill>
          <a:blip r:embed="rId4"/>
          <a:stretch>
            <a:fillRect/>
          </a:stretch>
        </p:blipFill>
        <p:spPr>
          <a:xfrm>
            <a:off x="3395081" y="2424488"/>
            <a:ext cx="1061741" cy="1067912"/>
          </a:xfrm>
          <a:prstGeom prst="rect">
            <a:avLst/>
          </a:prstGeom>
          <a:ln>
            <a:solidFill>
              <a:schemeClr val="accent2">
                <a:lumMod val="50000"/>
              </a:schemeClr>
            </a:solidFill>
          </a:ln>
        </p:spPr>
      </p:pic>
      <p:sp>
        <p:nvSpPr>
          <p:cNvPr id="19" name="TextBox 18">
            <a:extLst>
              <a:ext uri="{FF2B5EF4-FFF2-40B4-BE49-F238E27FC236}">
                <a16:creationId xmlns:a16="http://schemas.microsoft.com/office/drawing/2014/main" id="{50B61FBB-3211-36B9-4C36-9189CE4C1AA6}"/>
              </a:ext>
            </a:extLst>
          </p:cNvPr>
          <p:cNvSpPr txBox="1"/>
          <p:nvPr/>
        </p:nvSpPr>
        <p:spPr>
          <a:xfrm>
            <a:off x="542278" y="3727814"/>
            <a:ext cx="2660952" cy="584775"/>
          </a:xfrm>
          <a:prstGeom prst="rect">
            <a:avLst/>
          </a:prstGeom>
          <a:noFill/>
        </p:spPr>
        <p:txBody>
          <a:bodyPr wrap="square" rtlCol="0">
            <a:spAutoFit/>
          </a:bodyPr>
          <a:lstStyle/>
          <a:p>
            <a:pPr algn="ctr"/>
            <a:r>
              <a:rPr lang="en-US" sz="1600" dirty="0">
                <a:solidFill>
                  <a:schemeClr val="bg1">
                    <a:lumMod val="25000"/>
                  </a:schemeClr>
                </a:solidFill>
              </a:rPr>
              <a:t>Time Range: 2016-2019</a:t>
            </a:r>
          </a:p>
          <a:p>
            <a:pPr algn="ctr"/>
            <a:r>
              <a:rPr lang="en-US" sz="1600" dirty="0">
                <a:solidFill>
                  <a:schemeClr val="bg1">
                    <a:lumMod val="25000"/>
                  </a:schemeClr>
                </a:solidFill>
              </a:rPr>
              <a:t>Resolution: 500m</a:t>
            </a:r>
            <a:r>
              <a:rPr lang="en-US" sz="1600" dirty="0"/>
              <a:t>: </a:t>
            </a:r>
          </a:p>
        </p:txBody>
      </p:sp>
      <p:sp>
        <p:nvSpPr>
          <p:cNvPr id="20" name="TextBox 19">
            <a:extLst>
              <a:ext uri="{FF2B5EF4-FFF2-40B4-BE49-F238E27FC236}">
                <a16:creationId xmlns:a16="http://schemas.microsoft.com/office/drawing/2014/main" id="{09333338-3127-D965-ECA0-9726EA2BB0BE}"/>
              </a:ext>
            </a:extLst>
          </p:cNvPr>
          <p:cNvSpPr txBox="1"/>
          <p:nvPr/>
        </p:nvSpPr>
        <p:spPr>
          <a:xfrm>
            <a:off x="2822073" y="3740461"/>
            <a:ext cx="2660952" cy="584775"/>
          </a:xfrm>
          <a:prstGeom prst="rect">
            <a:avLst/>
          </a:prstGeom>
          <a:noFill/>
        </p:spPr>
        <p:txBody>
          <a:bodyPr wrap="square" rtlCol="0">
            <a:spAutoFit/>
          </a:bodyPr>
          <a:lstStyle/>
          <a:p>
            <a:pPr algn="ctr"/>
            <a:r>
              <a:rPr lang="en-US" sz="1600" dirty="0">
                <a:solidFill>
                  <a:schemeClr val="bg1">
                    <a:lumMod val="25000"/>
                  </a:schemeClr>
                </a:solidFill>
              </a:rPr>
              <a:t>Time Range: 2017-2020</a:t>
            </a:r>
          </a:p>
          <a:p>
            <a:pPr algn="ctr"/>
            <a:r>
              <a:rPr lang="en-US" sz="1600" dirty="0">
                <a:solidFill>
                  <a:schemeClr val="bg1">
                    <a:lumMod val="25000"/>
                  </a:schemeClr>
                </a:solidFill>
              </a:rPr>
              <a:t>Resolution: 30m</a:t>
            </a:r>
            <a:r>
              <a:rPr lang="en-US" sz="1600" dirty="0"/>
              <a:t>: </a:t>
            </a:r>
          </a:p>
        </p:txBody>
      </p:sp>
      <p:pic>
        <p:nvPicPr>
          <p:cNvPr id="32" name="Picture 31">
            <a:extLst>
              <a:ext uri="{FF2B5EF4-FFF2-40B4-BE49-F238E27FC236}">
                <a16:creationId xmlns:a16="http://schemas.microsoft.com/office/drawing/2014/main" id="{62DB0247-07F6-3102-D897-FF46D6737342}"/>
              </a:ext>
            </a:extLst>
          </p:cNvPr>
          <p:cNvPicPr>
            <a:picLocks noChangeAspect="1"/>
          </p:cNvPicPr>
          <p:nvPr/>
        </p:nvPicPr>
        <p:blipFill>
          <a:blip r:embed="rId3"/>
          <a:stretch>
            <a:fillRect/>
          </a:stretch>
        </p:blipFill>
        <p:spPr>
          <a:xfrm>
            <a:off x="1457150" y="4572899"/>
            <a:ext cx="1017227" cy="1067912"/>
          </a:xfrm>
          <a:prstGeom prst="rect">
            <a:avLst/>
          </a:prstGeom>
          <a:ln>
            <a:solidFill>
              <a:schemeClr val="accent2">
                <a:lumMod val="50000"/>
              </a:schemeClr>
            </a:solidFill>
          </a:ln>
        </p:spPr>
      </p:pic>
      <p:pic>
        <p:nvPicPr>
          <p:cNvPr id="33" name="Picture 32">
            <a:extLst>
              <a:ext uri="{FF2B5EF4-FFF2-40B4-BE49-F238E27FC236}">
                <a16:creationId xmlns:a16="http://schemas.microsoft.com/office/drawing/2014/main" id="{E6B16C81-05EB-E935-23E5-8EA1C1DFD8F5}"/>
              </a:ext>
            </a:extLst>
          </p:cNvPr>
          <p:cNvPicPr>
            <a:picLocks noChangeAspect="1"/>
          </p:cNvPicPr>
          <p:nvPr/>
        </p:nvPicPr>
        <p:blipFill>
          <a:blip r:embed="rId4"/>
          <a:stretch>
            <a:fillRect/>
          </a:stretch>
        </p:blipFill>
        <p:spPr>
          <a:xfrm>
            <a:off x="3852037" y="4572899"/>
            <a:ext cx="1061741" cy="1067912"/>
          </a:xfrm>
          <a:prstGeom prst="rect">
            <a:avLst/>
          </a:prstGeom>
          <a:ln>
            <a:solidFill>
              <a:schemeClr val="accent2">
                <a:lumMod val="50000"/>
              </a:schemeClr>
            </a:solidFill>
          </a:ln>
        </p:spPr>
      </p:pic>
      <p:sp>
        <p:nvSpPr>
          <p:cNvPr id="34" name="Title 1">
            <a:extLst>
              <a:ext uri="{FF2B5EF4-FFF2-40B4-BE49-F238E27FC236}">
                <a16:creationId xmlns:a16="http://schemas.microsoft.com/office/drawing/2014/main" id="{EA902F48-40B9-936F-BCBB-8B6E7A6EB6E0}"/>
              </a:ext>
            </a:extLst>
          </p:cNvPr>
          <p:cNvSpPr txBox="1">
            <a:spLocks/>
          </p:cNvSpPr>
          <p:nvPr/>
        </p:nvSpPr>
        <p:spPr>
          <a:xfrm>
            <a:off x="6433425" y="2795462"/>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000" dirty="0">
                <a:solidFill>
                  <a:srgbClr val="E6E1D6"/>
                </a:solidFill>
                <a:latin typeface="Montserrat" panose="020B0604020202020204" pitchFamily="2" charset="0"/>
              </a:rPr>
              <a:t>Tesseract allows users to combine disparate datasets at massive scales and to align them in space and time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endParaRP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000" dirty="0">
                <a:solidFill>
                  <a:srgbClr val="E6E1D6"/>
                </a:solidFill>
                <a:latin typeface="Montserrat" panose="020B0604020202020204" pitchFamily="2" charset="0"/>
              </a:rPr>
              <a:t>This is useful for many applications but particularly for machine learning</a:t>
            </a: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000" dirty="0">
              <a:solidFill>
                <a:srgbClr val="E6E1D6"/>
              </a:solidFill>
              <a:latin typeface="Montserrat" panose="020B0604020202020204" pitchFamily="2" charset="0"/>
            </a:endParaRP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000" dirty="0">
                <a:solidFill>
                  <a:srgbClr val="E6E1D6"/>
                </a:solidFill>
                <a:latin typeface="Montserrat" panose="020B0604020202020204" pitchFamily="2" charset="0"/>
              </a:rPr>
              <a:t>Aligned pixels from different sources can be used as inputs to predict some target pixel from another data source</a:t>
            </a: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000" dirty="0">
              <a:solidFill>
                <a:srgbClr val="E6E1D6"/>
              </a:solidFill>
              <a:latin typeface="Montserrat" panose="020B0604020202020204" pitchFamily="2"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36" name="Rectangle 35">
            <a:extLst>
              <a:ext uri="{FF2B5EF4-FFF2-40B4-BE49-F238E27FC236}">
                <a16:creationId xmlns:a16="http://schemas.microsoft.com/office/drawing/2014/main" id="{837E6488-3187-2EA5-E3ED-CDD9118EE7ED}"/>
              </a:ext>
            </a:extLst>
          </p:cNvPr>
          <p:cNvSpPr/>
          <p:nvPr/>
        </p:nvSpPr>
        <p:spPr>
          <a:xfrm>
            <a:off x="7645574" y="5188689"/>
            <a:ext cx="642099" cy="6397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0F922005-3C53-CF95-7E05-C0B9DE01F345}"/>
              </a:ext>
            </a:extLst>
          </p:cNvPr>
          <p:cNvSpPr txBox="1"/>
          <p:nvPr/>
        </p:nvSpPr>
        <p:spPr>
          <a:xfrm>
            <a:off x="7246031" y="4941396"/>
            <a:ext cx="457551" cy="369332"/>
          </a:xfrm>
          <a:prstGeom prst="rect">
            <a:avLst/>
          </a:prstGeom>
          <a:noFill/>
        </p:spPr>
        <p:txBody>
          <a:bodyPr wrap="square" rtlCol="0">
            <a:spAutoFit/>
          </a:bodyPr>
          <a:lstStyle/>
          <a:p>
            <a:r>
              <a:rPr lang="en-US" dirty="0"/>
              <a:t>X1</a:t>
            </a:r>
          </a:p>
        </p:txBody>
      </p:sp>
      <p:sp>
        <p:nvSpPr>
          <p:cNvPr id="39" name="TextBox 38">
            <a:extLst>
              <a:ext uri="{FF2B5EF4-FFF2-40B4-BE49-F238E27FC236}">
                <a16:creationId xmlns:a16="http://schemas.microsoft.com/office/drawing/2014/main" id="{0483295F-A2B1-DAFF-AC88-57CB266708E1}"/>
              </a:ext>
            </a:extLst>
          </p:cNvPr>
          <p:cNvSpPr txBox="1"/>
          <p:nvPr/>
        </p:nvSpPr>
        <p:spPr>
          <a:xfrm>
            <a:off x="7739593" y="4840743"/>
            <a:ext cx="457551" cy="369332"/>
          </a:xfrm>
          <a:prstGeom prst="rect">
            <a:avLst/>
          </a:prstGeom>
          <a:noFill/>
        </p:spPr>
        <p:txBody>
          <a:bodyPr wrap="square" rtlCol="0">
            <a:spAutoFit/>
          </a:bodyPr>
          <a:lstStyle/>
          <a:p>
            <a:r>
              <a:rPr lang="en-US" dirty="0"/>
              <a:t>X2</a:t>
            </a:r>
          </a:p>
        </p:txBody>
      </p:sp>
      <p:sp>
        <p:nvSpPr>
          <p:cNvPr id="40" name="TextBox 39">
            <a:extLst>
              <a:ext uri="{FF2B5EF4-FFF2-40B4-BE49-F238E27FC236}">
                <a16:creationId xmlns:a16="http://schemas.microsoft.com/office/drawing/2014/main" id="{2E202A7B-2E93-DA63-FA6C-C0F096126CDE}"/>
              </a:ext>
            </a:extLst>
          </p:cNvPr>
          <p:cNvSpPr txBox="1"/>
          <p:nvPr/>
        </p:nvSpPr>
        <p:spPr>
          <a:xfrm>
            <a:off x="8252914" y="4737523"/>
            <a:ext cx="457551" cy="369332"/>
          </a:xfrm>
          <a:prstGeom prst="rect">
            <a:avLst/>
          </a:prstGeom>
          <a:noFill/>
        </p:spPr>
        <p:txBody>
          <a:bodyPr wrap="square" rtlCol="0">
            <a:spAutoFit/>
          </a:bodyPr>
          <a:lstStyle/>
          <a:p>
            <a:r>
              <a:rPr lang="en-US" dirty="0"/>
              <a:t>X3</a:t>
            </a:r>
          </a:p>
        </p:txBody>
      </p:sp>
      <p:sp>
        <p:nvSpPr>
          <p:cNvPr id="41" name="TextBox 40">
            <a:extLst>
              <a:ext uri="{FF2B5EF4-FFF2-40B4-BE49-F238E27FC236}">
                <a16:creationId xmlns:a16="http://schemas.microsoft.com/office/drawing/2014/main" id="{8A800835-30C7-53BC-7766-57A33D7C58A4}"/>
              </a:ext>
            </a:extLst>
          </p:cNvPr>
          <p:cNvSpPr txBox="1"/>
          <p:nvPr/>
        </p:nvSpPr>
        <p:spPr>
          <a:xfrm>
            <a:off x="8875255" y="4572899"/>
            <a:ext cx="457551" cy="369332"/>
          </a:xfrm>
          <a:prstGeom prst="rect">
            <a:avLst/>
          </a:prstGeom>
          <a:noFill/>
        </p:spPr>
        <p:txBody>
          <a:bodyPr wrap="square" rtlCol="0">
            <a:spAutoFit/>
          </a:bodyPr>
          <a:lstStyle/>
          <a:p>
            <a:r>
              <a:rPr lang="en-US" dirty="0"/>
              <a:t>Y</a:t>
            </a:r>
          </a:p>
        </p:txBody>
      </p:sp>
      <p:sp>
        <p:nvSpPr>
          <p:cNvPr id="44" name="Rectangle 43">
            <a:extLst>
              <a:ext uri="{FF2B5EF4-FFF2-40B4-BE49-F238E27FC236}">
                <a16:creationId xmlns:a16="http://schemas.microsoft.com/office/drawing/2014/main" id="{63492638-3D17-C668-6075-DD3AD56F49C4}"/>
              </a:ext>
            </a:extLst>
          </p:cNvPr>
          <p:cNvSpPr/>
          <p:nvPr/>
        </p:nvSpPr>
        <p:spPr>
          <a:xfrm>
            <a:off x="7145555" y="5283733"/>
            <a:ext cx="642099" cy="639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063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08333E-6 4.07407E-6 L 0.0944 -0.00324 " pathEditMode="relative" rAng="0" ptsTypes="AA">
                                      <p:cBhvr>
                                        <p:cTn id="6" dur="2000" fill="hold"/>
                                        <p:tgtEl>
                                          <p:spTgt spid="32"/>
                                        </p:tgtEl>
                                        <p:attrNameLst>
                                          <p:attrName>ppt_x</p:attrName>
                                          <p:attrName>ppt_y</p:attrName>
                                        </p:attrNameLst>
                                      </p:cBhvr>
                                      <p:rCtr x="4714" y="-162"/>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5E-6 4.07407E-6 L -0.10599 -0.00139 " pathEditMode="relative" rAng="0" ptsTypes="AA">
                                      <p:cBhvr>
                                        <p:cTn id="10" dur="2000" fill="hold"/>
                                        <p:tgtEl>
                                          <p:spTgt spid="33"/>
                                        </p:tgtEl>
                                        <p:attrNameLst>
                                          <p:attrName>ppt_x</p:attrName>
                                          <p:attrName>ppt_y</p:attrName>
                                        </p:attrNameLst>
                                      </p:cBhvr>
                                      <p:rCtr x="-5299"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a:xfrm>
            <a:off x="349929" y="400636"/>
            <a:ext cx="4009008" cy="1325563"/>
          </a:xfrm>
        </p:spPr>
        <p:txBody>
          <a:bodyPr>
            <a:normAutofit/>
          </a:bodyPr>
          <a:lstStyle/>
          <a:p>
            <a:r>
              <a:rPr lang="en-US" sz="4000" dirty="0">
                <a:latin typeface="Montserrat" panose="00000500000000000000" pitchFamily="2" charset="0"/>
              </a:rPr>
              <a:t>Job Specs</a:t>
            </a:r>
          </a:p>
        </p:txBody>
      </p: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15833"/>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4" name="Rectangle 3">
            <a:extLst>
              <a:ext uri="{FF2B5EF4-FFF2-40B4-BE49-F238E27FC236}">
                <a16:creationId xmlns:a16="http://schemas.microsoft.com/office/drawing/2014/main" id="{00AC64EB-9775-7EEC-084C-06BFAF71957C}"/>
              </a:ext>
            </a:extLst>
          </p:cNvPr>
          <p:cNvSpPr>
            <a:spLocks noChangeArrowheads="1"/>
          </p:cNvSpPr>
          <p:nvPr/>
        </p:nvSpPr>
        <p:spPr bwMode="auto">
          <a:xfrm>
            <a:off x="5060166" y="761205"/>
            <a:ext cx="5175787" cy="5709255"/>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#Spec Tesseract job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from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geodesic.tesseract</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import Job,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AssetSpec</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GlobalProperties</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TemporalBinning</a:t>
            </a:r>
            <a:endPar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from datetime import datetime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bbox</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[-101.837769,43.953282,-100.936890,44.754535]</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job_spec</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'name': 'geodesic-example-1-tesseract-job',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'alias': 'geodesic example 1 Tesseract Job',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'description': 'A demo job to show how tesseract can combine USDA CDL and global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precipation</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bbox</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bbox</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'project': 'geodesic-example-1',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bbox_epsg</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4326,</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output_epsg</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3857,</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'workers': 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asset_specs</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'dataset':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'name':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'project': 'geodesic-example-1',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'assets':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total_precipitation</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pixel_size</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[500.0, 500.0],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'resample': 'bilinear',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'datetime': (datetime(2016,1,1), datetime(2018,7,1)),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temporal_binning</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'equal':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bin_size</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'365D'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'dataset':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nasa</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-grace-conus-soil-moisture',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'name': 'grace',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'assets':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surface_soil_moisture</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drought_index</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pixel_size</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[500.0, 500.0],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'resample': 'bilinear',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'datetime': (datetime(2016,1,1), datetime(2018,7,1)),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temporal_binning</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'reference': '</a:t>
            </a:r>
            <a:r>
              <a:rPr kumimoji="0" lang="en-US" altLang="en-US" sz="800" b="0"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mn-ea"/>
                <a:cs typeface="+mn-cs"/>
              </a:rPr>
              <a:t>ecmwf</a:t>
            </a: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'steps':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rPr>
              <a:t>}</a:t>
            </a:r>
          </a:p>
        </p:txBody>
      </p:sp>
      <p:sp>
        <p:nvSpPr>
          <p:cNvPr id="5" name="Title 1">
            <a:extLst>
              <a:ext uri="{FF2B5EF4-FFF2-40B4-BE49-F238E27FC236}">
                <a16:creationId xmlns:a16="http://schemas.microsoft.com/office/drawing/2014/main" id="{B7464412-24D0-6BA0-DB4F-425F73594BE2}"/>
              </a:ext>
            </a:extLst>
          </p:cNvPr>
          <p:cNvSpPr txBox="1">
            <a:spLocks/>
          </p:cNvSpPr>
          <p:nvPr/>
        </p:nvSpPr>
        <p:spPr>
          <a:xfrm>
            <a:off x="349929" y="3127561"/>
            <a:ext cx="458376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l" defTabSz="914400" rtl="0" eaLnBrk="1" fontAlgn="auto" latinLnBrk="0" hangingPunct="1">
              <a:lnSpc>
                <a:spcPct val="90000"/>
              </a:lnSpc>
              <a:spcBef>
                <a:spcPct val="0"/>
              </a:spcBef>
              <a:spcAft>
                <a:spcPts val="0"/>
              </a:spcAft>
              <a:buClrTx/>
              <a:buSzTx/>
              <a:tabLst/>
              <a:defRPr/>
            </a:pPr>
            <a:r>
              <a:rPr lang="en-US" sz="2000" dirty="0">
                <a:solidFill>
                  <a:srgbClr val="E6E1D6"/>
                </a:solidFill>
                <a:latin typeface="Montserrat" panose="020B0604020202020204" pitchFamily="2" charset="0"/>
              </a:rPr>
              <a:t>Tesseract job specs allow you specify:</a:t>
            </a:r>
          </a:p>
          <a:p>
            <a:pPr marR="0" lvl="0" algn="l" defTabSz="914400" rtl="0" eaLnBrk="1" fontAlgn="auto" latinLnBrk="0" hangingPunct="1">
              <a:lnSpc>
                <a:spcPct val="90000"/>
              </a:lnSpc>
              <a:spcBef>
                <a:spcPct val="0"/>
              </a:spcBef>
              <a:spcAft>
                <a:spcPts val="0"/>
              </a:spcAft>
              <a:buClrTx/>
              <a:buSzTx/>
              <a:tabLst/>
              <a:defRPr/>
            </a:pPr>
            <a:endParaRPr lang="en-US" sz="2000" dirty="0">
              <a:solidFill>
                <a:srgbClr val="E6E1D6"/>
              </a:solidFill>
              <a:latin typeface="Montserrat" panose="020B0604020202020204" pitchFamily="2" charset="0"/>
            </a:endParaRP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000" dirty="0">
                <a:solidFill>
                  <a:srgbClr val="E6E1D6"/>
                </a:solidFill>
                <a:latin typeface="Montserrat" panose="020B0604020202020204" pitchFamily="2" charset="0"/>
              </a:rPr>
              <a:t>The output dataset name</a:t>
            </a: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000" dirty="0">
                <a:solidFill>
                  <a:srgbClr val="E6E1D6"/>
                </a:solidFill>
                <a:latin typeface="Montserrat" panose="020B0604020202020204" pitchFamily="2" charset="0"/>
              </a:rPr>
              <a:t>The output dataset pixel size</a:t>
            </a: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000" dirty="0">
                <a:solidFill>
                  <a:srgbClr val="E6E1D6"/>
                </a:solidFill>
                <a:latin typeface="Montserrat" panose="020B0604020202020204" pitchFamily="2" charset="0"/>
              </a:rPr>
              <a:t>The output dataset time bin</a:t>
            </a: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000" dirty="0">
                <a:solidFill>
                  <a:srgbClr val="E6E1D6"/>
                </a:solidFill>
                <a:latin typeface="Montserrat" panose="020B0604020202020204" pitchFamily="2" charset="0"/>
              </a:rPr>
              <a:t>The output dataset resampling technique</a:t>
            </a: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2000" dirty="0">
                <a:solidFill>
                  <a:srgbClr val="E6E1D6"/>
                </a:solidFill>
                <a:latin typeface="Montserrat" panose="020B0604020202020204" pitchFamily="2" charset="0"/>
              </a:rPr>
              <a:t>The output dataset date-range</a:t>
            </a: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000" dirty="0">
              <a:solidFill>
                <a:srgbClr val="E6E1D6"/>
              </a:solidFill>
              <a:latin typeface="Montserrat" panose="020B0604020202020204" pitchFamily="2" charset="0"/>
            </a:endParaRP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000" dirty="0">
              <a:solidFill>
                <a:srgbClr val="E6E1D6"/>
              </a:solidFill>
              <a:latin typeface="Montserrat" panose="020B0604020202020204" pitchFamily="2"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6" name="Title 1">
            <a:extLst>
              <a:ext uri="{FF2B5EF4-FFF2-40B4-BE49-F238E27FC236}">
                <a16:creationId xmlns:a16="http://schemas.microsoft.com/office/drawing/2014/main" id="{E6D71AF6-5EFE-181B-B37D-390359062C83}"/>
              </a:ext>
            </a:extLst>
          </p:cNvPr>
          <p:cNvSpPr txBox="1">
            <a:spLocks/>
          </p:cNvSpPr>
          <p:nvPr/>
        </p:nvSpPr>
        <p:spPr>
          <a:xfrm>
            <a:off x="236811" y="5383968"/>
            <a:ext cx="458376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l" defTabSz="914400" rtl="0" eaLnBrk="1" fontAlgn="auto" latinLnBrk="0" hangingPunct="1">
              <a:lnSpc>
                <a:spcPct val="90000"/>
              </a:lnSpc>
              <a:spcBef>
                <a:spcPct val="0"/>
              </a:spcBef>
              <a:spcAft>
                <a:spcPts val="0"/>
              </a:spcAft>
              <a:buClrTx/>
              <a:buSzTx/>
              <a:tabLst/>
              <a:defRPr/>
            </a:pPr>
            <a:endParaRPr lang="en-US" sz="2000" dirty="0">
              <a:solidFill>
                <a:srgbClr val="E6E1D6"/>
              </a:solidFill>
              <a:latin typeface="Montserrat" panose="020B0604020202020204" pitchFamily="2" charset="0"/>
            </a:endParaRP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000" dirty="0">
              <a:solidFill>
                <a:srgbClr val="E6E1D6"/>
              </a:solidFill>
              <a:latin typeface="Montserrat" panose="020B0604020202020204" pitchFamily="2"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9" name="Title 1">
            <a:extLst>
              <a:ext uri="{FF2B5EF4-FFF2-40B4-BE49-F238E27FC236}">
                <a16:creationId xmlns:a16="http://schemas.microsoft.com/office/drawing/2014/main" id="{1BACBBBB-4BF8-F9D2-EED9-6ED674F92ADE}"/>
              </a:ext>
            </a:extLst>
          </p:cNvPr>
          <p:cNvSpPr txBox="1">
            <a:spLocks/>
          </p:cNvSpPr>
          <p:nvPr/>
        </p:nvSpPr>
        <p:spPr>
          <a:xfrm>
            <a:off x="349929" y="5532437"/>
            <a:ext cx="458376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l" defTabSz="914400" rtl="0" eaLnBrk="1" fontAlgn="auto" latinLnBrk="0" hangingPunct="1">
              <a:lnSpc>
                <a:spcPct val="90000"/>
              </a:lnSpc>
              <a:spcBef>
                <a:spcPct val="0"/>
              </a:spcBef>
              <a:spcAft>
                <a:spcPts val="0"/>
              </a:spcAft>
              <a:buClrTx/>
              <a:buSzTx/>
              <a:tabLst/>
              <a:defRPr/>
            </a:pPr>
            <a:r>
              <a:rPr lang="en-US" sz="2000" dirty="0">
                <a:solidFill>
                  <a:srgbClr val="E6E1D6"/>
                </a:solidFill>
                <a:latin typeface="Montserrat" panose="020B0604020202020204" pitchFamily="2" charset="0"/>
              </a:rPr>
              <a:t>Duplicating these specifications between datasets allows them to be aligned for modeling, raster math, </a:t>
            </a:r>
            <a:r>
              <a:rPr lang="en-US" sz="2000" dirty="0" err="1">
                <a:solidFill>
                  <a:srgbClr val="E6E1D6"/>
                </a:solidFill>
                <a:latin typeface="Montserrat" panose="020B0604020202020204" pitchFamily="2" charset="0"/>
              </a:rPr>
              <a:t>ect</a:t>
            </a:r>
            <a:r>
              <a:rPr lang="en-US" sz="2000" dirty="0">
                <a:solidFill>
                  <a:srgbClr val="E6E1D6"/>
                </a:solidFill>
                <a:latin typeface="Montserrat" panose="020B0604020202020204" pitchFamily="2" charset="0"/>
              </a:rPr>
              <a:t>.</a:t>
            </a: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000" dirty="0">
              <a:solidFill>
                <a:srgbClr val="E6E1D6"/>
              </a:solidFill>
              <a:latin typeface="Montserrat" panose="020B0604020202020204" pitchFamily="2" charset="0"/>
            </a:endParaRP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000" dirty="0">
              <a:solidFill>
                <a:srgbClr val="E6E1D6"/>
              </a:solidFill>
              <a:latin typeface="Montserrat" panose="020B0604020202020204" pitchFamily="2"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6E1D5"/>
              </a:solidFill>
              <a:effectLst/>
              <a:uLnTx/>
              <a:uFillTx/>
              <a:latin typeface="Cassannet Plus"/>
              <a:ea typeface="+mj-ea"/>
              <a:cs typeface="+mj-cs"/>
            </a:endParaRPr>
          </a:p>
        </p:txBody>
      </p:sp>
      <p:cxnSp>
        <p:nvCxnSpPr>
          <p:cNvPr id="14" name="Straight Connector 13">
            <a:extLst>
              <a:ext uri="{FF2B5EF4-FFF2-40B4-BE49-F238E27FC236}">
                <a16:creationId xmlns:a16="http://schemas.microsoft.com/office/drawing/2014/main" id="{772894F5-58F3-1386-98E6-3AC508870781}"/>
              </a:ext>
            </a:extLst>
          </p:cNvPr>
          <p:cNvCxnSpPr>
            <a:cxnSpLocks/>
          </p:cNvCxnSpPr>
          <p:nvPr/>
        </p:nvCxnSpPr>
        <p:spPr>
          <a:xfrm>
            <a:off x="4820575" y="1090378"/>
            <a:ext cx="0" cy="505090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77628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E77F-D19A-5361-90A6-58BBB4D14035}"/>
              </a:ext>
            </a:extLst>
          </p:cNvPr>
          <p:cNvSpPr>
            <a:spLocks noGrp="1"/>
          </p:cNvSpPr>
          <p:nvPr>
            <p:ph type="title"/>
          </p:nvPr>
        </p:nvSpPr>
        <p:spPr/>
        <p:txBody>
          <a:bodyPr>
            <a:normAutofit/>
          </a:bodyPr>
          <a:lstStyle/>
          <a:p>
            <a:r>
              <a:rPr lang="en-US" sz="4000" dirty="0">
                <a:latin typeface="Montserrat" panose="00000500000000000000" pitchFamily="2" charset="0"/>
              </a:rPr>
              <a:t>Output Arrays</a:t>
            </a:r>
          </a:p>
        </p:txBody>
      </p:sp>
      <p:cxnSp>
        <p:nvCxnSpPr>
          <p:cNvPr id="7" name="Straight Connector 6">
            <a:extLst>
              <a:ext uri="{FF2B5EF4-FFF2-40B4-BE49-F238E27FC236}">
                <a16:creationId xmlns:a16="http://schemas.microsoft.com/office/drawing/2014/main" id="{99847D56-A65D-F75B-321C-30943376BCCA}"/>
              </a:ext>
            </a:extLst>
          </p:cNvPr>
          <p:cNvCxnSpPr>
            <a:cxnSpLocks/>
          </p:cNvCxnSpPr>
          <p:nvPr/>
        </p:nvCxnSpPr>
        <p:spPr>
          <a:xfrm>
            <a:off x="6324047" y="1273764"/>
            <a:ext cx="0" cy="5050909"/>
          </a:xfrm>
          <a:prstGeom prst="line">
            <a:avLst/>
          </a:prstGeom>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400C1B88-FD27-BD34-27E1-F350B91BB2A9}"/>
              </a:ext>
            </a:extLst>
          </p:cNvPr>
          <p:cNvSpPr txBox="1">
            <a:spLocks/>
          </p:cNvSpPr>
          <p:nvPr/>
        </p:nvSpPr>
        <p:spPr>
          <a:xfrm>
            <a:off x="6446760" y="3615833"/>
            <a:ext cx="703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34" name="Title 1">
            <a:extLst>
              <a:ext uri="{FF2B5EF4-FFF2-40B4-BE49-F238E27FC236}">
                <a16:creationId xmlns:a16="http://schemas.microsoft.com/office/drawing/2014/main" id="{EA902F48-40B9-936F-BCBB-8B6E7A6EB6E0}"/>
              </a:ext>
            </a:extLst>
          </p:cNvPr>
          <p:cNvSpPr txBox="1">
            <a:spLocks/>
          </p:cNvSpPr>
          <p:nvPr/>
        </p:nvSpPr>
        <p:spPr>
          <a:xfrm>
            <a:off x="6430428" y="1609047"/>
            <a:ext cx="53717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rPr>
              <a:t>We can then view the output of the job</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E6E1D6"/>
              </a:solidFill>
              <a:effectLst/>
              <a:uLnTx/>
              <a:uFillTx/>
              <a:latin typeface="Montserrat" panose="020B0604020202020204"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E6E1D5"/>
              </a:solidFill>
              <a:effectLst/>
              <a:uLnTx/>
              <a:uFillTx/>
              <a:latin typeface="Cassannet Plus"/>
              <a:ea typeface="+mj-ea"/>
              <a:cs typeface="+mj-cs"/>
            </a:endParaRPr>
          </a:p>
        </p:txBody>
      </p:sp>
      <p:sp>
        <p:nvSpPr>
          <p:cNvPr id="5" name="TextBox 4">
            <a:extLst>
              <a:ext uri="{FF2B5EF4-FFF2-40B4-BE49-F238E27FC236}">
                <a16:creationId xmlns:a16="http://schemas.microsoft.com/office/drawing/2014/main" id="{124C3CA6-F50E-ACC1-C5E4-A36CBAA6E276}"/>
              </a:ext>
            </a:extLst>
          </p:cNvPr>
          <p:cNvSpPr txBox="1"/>
          <p:nvPr/>
        </p:nvSpPr>
        <p:spPr>
          <a:xfrm>
            <a:off x="352240" y="1690688"/>
            <a:ext cx="5515713" cy="1077218"/>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Montserrat" panose="00000500000000000000" pitchFamily="2" charset="0"/>
              </a:rPr>
              <a:t>Use Geodesic's </a:t>
            </a:r>
            <a:r>
              <a:rPr lang="en-US" sz="1600" dirty="0" err="1">
                <a:latin typeface="Montserrat" panose="00000500000000000000" pitchFamily="2" charset="0"/>
              </a:rPr>
              <a:t>zarr</a:t>
            </a:r>
            <a:r>
              <a:rPr lang="en-US" sz="1600" dirty="0">
                <a:latin typeface="Montserrat" panose="00000500000000000000" pitchFamily="2" charset="0"/>
              </a:rPr>
              <a:t> function to return the </a:t>
            </a:r>
            <a:r>
              <a:rPr lang="en-US" sz="1600" dirty="0" err="1">
                <a:latin typeface="Montserrat" panose="00000500000000000000" pitchFamily="2" charset="0"/>
              </a:rPr>
              <a:t>zarr</a:t>
            </a:r>
            <a:r>
              <a:rPr lang="en-US" sz="1600" dirty="0">
                <a:latin typeface="Montserrat" panose="00000500000000000000" pitchFamily="2" charset="0"/>
              </a:rPr>
              <a:t> group for the job output. '</a:t>
            </a:r>
            <a:r>
              <a:rPr lang="en-US" sz="1600" dirty="0" err="1">
                <a:latin typeface="Montserrat" panose="00000500000000000000" pitchFamily="2" charset="0"/>
              </a:rPr>
              <a:t>Zarr</a:t>
            </a:r>
            <a:r>
              <a:rPr lang="en-US" sz="1600" dirty="0">
                <a:latin typeface="Montserrat" panose="00000500000000000000" pitchFamily="2" charset="0"/>
              </a:rPr>
              <a:t> is a format for the storage of chunked, compressed, N-dimensional arrays'. (https://gdal.org/drivers/raster/zarr.html)</a:t>
            </a:r>
          </a:p>
        </p:txBody>
      </p:sp>
      <p:sp>
        <p:nvSpPr>
          <p:cNvPr id="14" name="Rectangle 2">
            <a:extLst>
              <a:ext uri="{FF2B5EF4-FFF2-40B4-BE49-F238E27FC236}">
                <a16:creationId xmlns:a16="http://schemas.microsoft.com/office/drawing/2014/main" id="{9F042904-9115-26DB-FC3F-50C020B2831C}"/>
              </a:ext>
            </a:extLst>
          </p:cNvPr>
          <p:cNvSpPr>
            <a:spLocks noChangeArrowheads="1"/>
          </p:cNvSpPr>
          <p:nvPr/>
        </p:nvSpPr>
        <p:spPr bwMode="auto">
          <a:xfrm>
            <a:off x="489281" y="3028230"/>
            <a:ext cx="3171391" cy="969496"/>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r>
              <a:rPr lang="en-US" sz="1600" dirty="0">
                <a:solidFill>
                  <a:schemeClr val="bg1">
                    <a:lumMod val="25000"/>
                  </a:schemeClr>
                </a:solidFill>
              </a:rPr>
              <a:t>#View </a:t>
            </a:r>
            <a:r>
              <a:rPr lang="en-US" sz="1600" dirty="0" err="1">
                <a:solidFill>
                  <a:schemeClr val="bg1">
                    <a:lumMod val="25000"/>
                  </a:schemeClr>
                </a:solidFill>
              </a:rPr>
              <a:t>zarr</a:t>
            </a:r>
            <a:r>
              <a:rPr lang="en-US" sz="1600" dirty="0">
                <a:solidFill>
                  <a:schemeClr val="bg1">
                    <a:lumMod val="25000"/>
                  </a:schemeClr>
                </a:solidFill>
              </a:rPr>
              <a:t> file info</a:t>
            </a:r>
          </a:p>
          <a:p>
            <a:r>
              <a:rPr lang="en-US" sz="1600" dirty="0" err="1">
                <a:solidFill>
                  <a:schemeClr val="bg1">
                    <a:lumMod val="25000"/>
                  </a:schemeClr>
                </a:solidFill>
              </a:rPr>
              <a:t>zf</a:t>
            </a:r>
            <a:r>
              <a:rPr lang="en-US" sz="1600" dirty="0">
                <a:solidFill>
                  <a:schemeClr val="bg1">
                    <a:lumMod val="25000"/>
                  </a:schemeClr>
                </a:solidFill>
              </a:rPr>
              <a:t> = </a:t>
            </a:r>
            <a:r>
              <a:rPr lang="en-US" sz="1600" dirty="0" err="1">
                <a:solidFill>
                  <a:schemeClr val="bg1">
                    <a:lumMod val="25000"/>
                  </a:schemeClr>
                </a:solidFill>
              </a:rPr>
              <a:t>job.zarr</a:t>
            </a:r>
            <a:r>
              <a:rPr lang="en-US" sz="1600" dirty="0">
                <a:solidFill>
                  <a:schemeClr val="bg1">
                    <a:lumMod val="25000"/>
                  </a:schemeClr>
                </a:solidFill>
              </a:rPr>
              <a:t>('</a:t>
            </a:r>
            <a:r>
              <a:rPr lang="en-US" sz="1600" dirty="0" err="1">
                <a:solidFill>
                  <a:schemeClr val="bg1">
                    <a:lumMod val="25000"/>
                  </a:schemeClr>
                </a:solidFill>
              </a:rPr>
              <a:t>ecmwf</a:t>
            </a:r>
            <a:r>
              <a:rPr lang="en-US" sz="1600" dirty="0">
                <a:solidFill>
                  <a:schemeClr val="bg1">
                    <a:lumMod val="25000"/>
                  </a:schemeClr>
                </a:solidFill>
              </a:rPr>
              <a:t>')</a:t>
            </a:r>
          </a:p>
          <a:p>
            <a:r>
              <a:rPr lang="en-US" sz="1600" dirty="0">
                <a:solidFill>
                  <a:schemeClr val="bg1">
                    <a:lumMod val="25000"/>
                  </a:schemeClr>
                </a:solidFill>
              </a:rPr>
              <a:t>zf.info</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p:txBody>
      </p:sp>
      <p:sp>
        <p:nvSpPr>
          <p:cNvPr id="22" name="TextBox 21">
            <a:extLst>
              <a:ext uri="{FF2B5EF4-FFF2-40B4-BE49-F238E27FC236}">
                <a16:creationId xmlns:a16="http://schemas.microsoft.com/office/drawing/2014/main" id="{EBF69267-3BE1-0E8A-E44A-7ADFE7983BDA}"/>
              </a:ext>
            </a:extLst>
          </p:cNvPr>
          <p:cNvSpPr txBox="1"/>
          <p:nvPr/>
        </p:nvSpPr>
        <p:spPr>
          <a:xfrm>
            <a:off x="335908" y="4134939"/>
            <a:ext cx="6094520" cy="338554"/>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Montserrat" panose="00000500000000000000" pitchFamily="2" charset="0"/>
              </a:rPr>
              <a:t>From the </a:t>
            </a:r>
            <a:r>
              <a:rPr lang="en-US" sz="1600" dirty="0" err="1">
                <a:latin typeface="Montserrat" panose="00000500000000000000" pitchFamily="2" charset="0"/>
              </a:rPr>
              <a:t>zarr</a:t>
            </a:r>
            <a:r>
              <a:rPr lang="en-US" sz="1600" dirty="0">
                <a:latin typeface="Montserrat" panose="00000500000000000000" pitchFamily="2" charset="0"/>
              </a:rPr>
              <a:t> output we can call the tesseract array. </a:t>
            </a:r>
          </a:p>
        </p:txBody>
      </p:sp>
      <p:sp>
        <p:nvSpPr>
          <p:cNvPr id="23" name="Rectangle 2">
            <a:extLst>
              <a:ext uri="{FF2B5EF4-FFF2-40B4-BE49-F238E27FC236}">
                <a16:creationId xmlns:a16="http://schemas.microsoft.com/office/drawing/2014/main" id="{C43EE09B-25E3-1259-2FF0-B9756E801100}"/>
              </a:ext>
            </a:extLst>
          </p:cNvPr>
          <p:cNvSpPr>
            <a:spLocks noChangeArrowheads="1"/>
          </p:cNvSpPr>
          <p:nvPr/>
        </p:nvSpPr>
        <p:spPr bwMode="auto">
          <a:xfrm>
            <a:off x="489281" y="4638498"/>
            <a:ext cx="3171391" cy="1031051"/>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r>
              <a:rPr lang="en-US" sz="1600" dirty="0">
                <a:solidFill>
                  <a:schemeClr val="bg1">
                    <a:lumMod val="25000"/>
                  </a:schemeClr>
                </a:solidFill>
              </a:rPr>
              <a:t>import </a:t>
            </a:r>
            <a:r>
              <a:rPr lang="en-US" sz="1600" dirty="0" err="1">
                <a:solidFill>
                  <a:schemeClr val="bg1">
                    <a:lumMod val="25000"/>
                  </a:schemeClr>
                </a:solidFill>
              </a:rPr>
              <a:t>matplotlib.pyplot</a:t>
            </a:r>
            <a:r>
              <a:rPr lang="en-US" sz="1600" dirty="0">
                <a:solidFill>
                  <a:schemeClr val="bg1">
                    <a:lumMod val="25000"/>
                  </a:schemeClr>
                </a:solidFill>
              </a:rPr>
              <a:t> as </a:t>
            </a:r>
            <a:r>
              <a:rPr lang="en-US" sz="1600" dirty="0" err="1">
                <a:solidFill>
                  <a:schemeClr val="bg1">
                    <a:lumMod val="25000"/>
                  </a:schemeClr>
                </a:solidFill>
              </a:rPr>
              <a:t>plt</a:t>
            </a:r>
            <a:endParaRPr lang="en-US" sz="1600" dirty="0">
              <a:solidFill>
                <a:schemeClr val="bg1">
                  <a:lumMod val="25000"/>
                </a:schemeClr>
              </a:solidFill>
            </a:endParaRPr>
          </a:p>
          <a:p>
            <a:r>
              <a:rPr lang="en-US" sz="1600" dirty="0">
                <a:solidFill>
                  <a:schemeClr val="bg1">
                    <a:lumMod val="25000"/>
                  </a:schemeClr>
                </a:solidFill>
              </a:rPr>
              <a:t>import </a:t>
            </a:r>
            <a:r>
              <a:rPr lang="en-US" sz="1600" dirty="0" err="1">
                <a:solidFill>
                  <a:schemeClr val="bg1">
                    <a:lumMod val="25000"/>
                  </a:schemeClr>
                </a:solidFill>
              </a:rPr>
              <a:t>numpy</a:t>
            </a:r>
            <a:r>
              <a:rPr lang="en-US" sz="1600" dirty="0">
                <a:solidFill>
                  <a:schemeClr val="bg1">
                    <a:lumMod val="25000"/>
                  </a:schemeClr>
                </a:solidFill>
              </a:rPr>
              <a:t> as np</a:t>
            </a:r>
          </a:p>
          <a:p>
            <a:r>
              <a:rPr lang="en-US" sz="1600" dirty="0" err="1">
                <a:solidFill>
                  <a:schemeClr val="bg1">
                    <a:lumMod val="25000"/>
                  </a:schemeClr>
                </a:solidFill>
              </a:rPr>
              <a:t>tess</a:t>
            </a:r>
            <a:r>
              <a:rPr lang="en-US" sz="1600" dirty="0">
                <a:solidFill>
                  <a:schemeClr val="bg1">
                    <a:lumMod val="25000"/>
                  </a:schemeClr>
                </a:solidFill>
              </a:rPr>
              <a:t> = </a:t>
            </a:r>
            <a:r>
              <a:rPr lang="en-US" sz="1600" dirty="0" err="1">
                <a:solidFill>
                  <a:schemeClr val="bg1">
                    <a:lumMod val="25000"/>
                  </a:schemeClr>
                </a:solidFill>
              </a:rPr>
              <a:t>zf</a:t>
            </a:r>
            <a:r>
              <a:rPr lang="en-US" sz="1600" dirty="0">
                <a:solidFill>
                  <a:schemeClr val="bg1">
                    <a:lumMod val="25000"/>
                  </a:schemeClr>
                </a:solidFill>
              </a:rPr>
              <a:t>['tesseract']</a:t>
            </a:r>
          </a:p>
          <a:p>
            <a:r>
              <a:rPr lang="en-US" sz="1600" dirty="0" err="1">
                <a:solidFill>
                  <a:schemeClr val="bg1">
                    <a:lumMod val="25000"/>
                  </a:schemeClr>
                </a:solidFill>
              </a:rPr>
              <a:t>tess.shape</a:t>
            </a: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p:txBody>
      </p:sp>
      <p:sp>
        <p:nvSpPr>
          <p:cNvPr id="25" name="Rectangle 2">
            <a:extLst>
              <a:ext uri="{FF2B5EF4-FFF2-40B4-BE49-F238E27FC236}">
                <a16:creationId xmlns:a16="http://schemas.microsoft.com/office/drawing/2014/main" id="{F27C0D9A-32BF-294B-5E97-8BF0AC3D2945}"/>
              </a:ext>
            </a:extLst>
          </p:cNvPr>
          <p:cNvSpPr>
            <a:spLocks noChangeArrowheads="1"/>
          </p:cNvSpPr>
          <p:nvPr/>
        </p:nvSpPr>
        <p:spPr bwMode="auto">
          <a:xfrm>
            <a:off x="6780142" y="2421032"/>
            <a:ext cx="5009958" cy="2015936"/>
          </a:xfrm>
          <a:prstGeom prst="rect">
            <a:avLst/>
          </a:prstGeom>
          <a:solidFill>
            <a:srgbClr val="F3F4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r>
              <a:rPr lang="en-US" sz="1600" dirty="0">
                <a:solidFill>
                  <a:schemeClr val="bg1">
                    <a:lumMod val="25000"/>
                  </a:schemeClr>
                </a:solidFill>
              </a:rPr>
              <a:t>#View the output of the tesseract job</a:t>
            </a:r>
          </a:p>
          <a:p>
            <a:endParaRPr lang="en-US" sz="1600" dirty="0">
              <a:solidFill>
                <a:schemeClr val="bg1">
                  <a:lumMod val="25000"/>
                </a:schemeClr>
              </a:solidFill>
            </a:endParaRPr>
          </a:p>
          <a:p>
            <a:r>
              <a:rPr lang="en-US" sz="1600" dirty="0">
                <a:solidFill>
                  <a:schemeClr val="bg1">
                    <a:lumMod val="25000"/>
                  </a:schemeClr>
                </a:solidFill>
              </a:rPr>
              <a:t>#Calculate percent away from the mean for each pixel</a:t>
            </a:r>
          </a:p>
          <a:p>
            <a:r>
              <a:rPr lang="en-US" sz="1600" dirty="0">
                <a:solidFill>
                  <a:schemeClr val="bg1">
                    <a:lumMod val="25000"/>
                  </a:schemeClr>
                </a:solidFill>
              </a:rPr>
              <a:t>data = 1-((</a:t>
            </a:r>
            <a:r>
              <a:rPr lang="en-US" sz="1600" dirty="0" err="1">
                <a:solidFill>
                  <a:schemeClr val="bg1">
                    <a:lumMod val="25000"/>
                  </a:schemeClr>
                </a:solidFill>
              </a:rPr>
              <a:t>tess</a:t>
            </a:r>
            <a:r>
              <a:rPr lang="en-US" sz="1600" dirty="0">
                <a:solidFill>
                  <a:schemeClr val="bg1">
                    <a:lumMod val="25000"/>
                  </a:schemeClr>
                </a:solidFill>
              </a:rPr>
              <a:t>)/</a:t>
            </a:r>
            <a:r>
              <a:rPr lang="en-US" sz="1600" dirty="0" err="1">
                <a:solidFill>
                  <a:schemeClr val="bg1">
                    <a:lumMod val="25000"/>
                  </a:schemeClr>
                </a:solidFill>
              </a:rPr>
              <a:t>np.mean</a:t>
            </a:r>
            <a:r>
              <a:rPr lang="en-US" sz="1600" dirty="0">
                <a:solidFill>
                  <a:schemeClr val="bg1">
                    <a:lumMod val="25000"/>
                  </a:schemeClr>
                </a:solidFill>
              </a:rPr>
              <a:t>(</a:t>
            </a:r>
            <a:r>
              <a:rPr lang="en-US" sz="1600" dirty="0" err="1">
                <a:solidFill>
                  <a:schemeClr val="bg1">
                    <a:lumMod val="25000"/>
                  </a:schemeClr>
                </a:solidFill>
              </a:rPr>
              <a:t>tess</a:t>
            </a:r>
            <a:r>
              <a:rPr lang="en-US" sz="1600" dirty="0">
                <a:solidFill>
                  <a:schemeClr val="bg1">
                    <a:lumMod val="25000"/>
                  </a:schemeClr>
                </a:solidFill>
              </a:rPr>
              <a:t>))</a:t>
            </a:r>
          </a:p>
          <a:p>
            <a:endParaRPr lang="en-US" sz="1600" dirty="0">
              <a:solidFill>
                <a:schemeClr val="bg1">
                  <a:lumMod val="25000"/>
                </a:schemeClr>
              </a:solidFill>
            </a:endParaRPr>
          </a:p>
          <a:p>
            <a:r>
              <a:rPr lang="en-US" sz="1600" dirty="0">
                <a:solidFill>
                  <a:schemeClr val="bg1">
                    <a:lumMod val="25000"/>
                  </a:schemeClr>
                </a:solidFill>
              </a:rPr>
              <a:t>#Reshape result to plot</a:t>
            </a:r>
          </a:p>
          <a:p>
            <a:r>
              <a:rPr lang="en-US" sz="1600" dirty="0">
                <a:solidFill>
                  <a:schemeClr val="bg1">
                    <a:lumMod val="25000"/>
                  </a:schemeClr>
                </a:solidFill>
              </a:rPr>
              <a:t>image = data[1,0,:, :]</a:t>
            </a:r>
          </a:p>
          <a:p>
            <a:r>
              <a:rPr lang="en-US" sz="1600" dirty="0" err="1">
                <a:solidFill>
                  <a:schemeClr val="bg1">
                    <a:lumMod val="25000"/>
                  </a:schemeClr>
                </a:solidFill>
              </a:rPr>
              <a:t>plt.imshow</a:t>
            </a:r>
            <a:r>
              <a:rPr lang="en-US" sz="1600" dirty="0">
                <a:solidFill>
                  <a:schemeClr val="bg1">
                    <a:lumMod val="25000"/>
                  </a:schemeClr>
                </a:solidFill>
              </a:rPr>
              <a:t>(image)</a:t>
            </a:r>
            <a:endParaRPr kumimoji="0" lang="en-US" altLang="en-US" sz="1200" b="0" i="0" u="none" strike="noStrike" kern="1200" cap="none" spc="0" normalizeH="0" baseline="0" noProof="0" dirty="0">
              <a:ln>
                <a:noFill/>
              </a:ln>
              <a:solidFill>
                <a:srgbClr val="E7E6E6">
                  <a:lumMod val="25000"/>
                </a:srgbClr>
              </a:solidFill>
              <a:effectLst/>
              <a:uLnTx/>
              <a:uFillTx/>
              <a:latin typeface="Arial" panose="020B0604020202020204" pitchFamily="34" charset="0"/>
              <a:ea typeface="+mn-ea"/>
              <a:cs typeface="+mn-cs"/>
            </a:endParaRPr>
          </a:p>
        </p:txBody>
      </p:sp>
      <p:pic>
        <p:nvPicPr>
          <p:cNvPr id="27" name="Picture 26">
            <a:extLst>
              <a:ext uri="{FF2B5EF4-FFF2-40B4-BE49-F238E27FC236}">
                <a16:creationId xmlns:a16="http://schemas.microsoft.com/office/drawing/2014/main" id="{F96C05A5-2273-541C-1E6A-DAF35A059C76}"/>
              </a:ext>
            </a:extLst>
          </p:cNvPr>
          <p:cNvPicPr>
            <a:picLocks noChangeAspect="1"/>
          </p:cNvPicPr>
          <p:nvPr/>
        </p:nvPicPr>
        <p:blipFill>
          <a:blip r:embed="rId2"/>
          <a:stretch>
            <a:fillRect/>
          </a:stretch>
        </p:blipFill>
        <p:spPr>
          <a:xfrm>
            <a:off x="9406353" y="3784456"/>
            <a:ext cx="2383747" cy="2765712"/>
          </a:xfrm>
          <a:prstGeom prst="rect">
            <a:avLst/>
          </a:prstGeom>
        </p:spPr>
      </p:pic>
    </p:spTree>
    <p:extLst>
      <p:ext uri="{BB962C8B-B14F-4D97-AF65-F5344CB8AC3E}">
        <p14:creationId xmlns:p14="http://schemas.microsoft.com/office/powerpoint/2010/main" val="1236590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normAutofit/>
          </a:bodyPr>
          <a:lstStyle/>
          <a:p>
            <a:pPr algn="ctr"/>
            <a:r>
              <a:rPr lang="en-US" sz="4000" dirty="0" err="1">
                <a:latin typeface="Montserrat" panose="00000500000000000000" pitchFamily="2" charset="0"/>
              </a:rPr>
              <a:t>GeodESIC</a:t>
            </a:r>
            <a:endParaRPr lang="en-US" sz="4000" dirty="0">
              <a:latin typeface="Montserrat" panose="00000500000000000000" pitchFamily="2" charset="0"/>
            </a:endParaRPr>
          </a:p>
        </p:txBody>
      </p:sp>
      <p:grpSp>
        <p:nvGrpSpPr>
          <p:cNvPr id="39" name="Group 38">
            <a:extLst>
              <a:ext uri="{FF2B5EF4-FFF2-40B4-BE49-F238E27FC236}">
                <a16:creationId xmlns:a16="http://schemas.microsoft.com/office/drawing/2014/main" id="{ECFB8C4C-F7FE-45F5-BF4C-080933B10676}"/>
              </a:ext>
            </a:extLst>
          </p:cNvPr>
          <p:cNvGrpSpPr/>
          <p:nvPr/>
        </p:nvGrpSpPr>
        <p:grpSpPr>
          <a:xfrm>
            <a:off x="3647381" y="2377441"/>
            <a:ext cx="1754196" cy="1778869"/>
            <a:chOff x="3346936" y="2838995"/>
            <a:chExt cx="1754196" cy="1778869"/>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0" name="TextBox 29">
              <a:extLst>
                <a:ext uri="{FF2B5EF4-FFF2-40B4-BE49-F238E27FC236}">
                  <a16:creationId xmlns:a16="http://schemas.microsoft.com/office/drawing/2014/main" id="{0385347F-EAEB-4175-B206-C42064585C0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grpSp>
        <p:nvGrpSpPr>
          <p:cNvPr id="40" name="Group 39">
            <a:extLst>
              <a:ext uri="{FF2B5EF4-FFF2-40B4-BE49-F238E27FC236}">
                <a16:creationId xmlns:a16="http://schemas.microsoft.com/office/drawing/2014/main" id="{53B8584C-00C5-44C8-A402-141AC80009ED}"/>
              </a:ext>
            </a:extLst>
          </p:cNvPr>
          <p:cNvGrpSpPr/>
          <p:nvPr/>
        </p:nvGrpSpPr>
        <p:grpSpPr>
          <a:xfrm>
            <a:off x="5059230" y="3146926"/>
            <a:ext cx="1763806" cy="1778869"/>
            <a:chOff x="4752470" y="3608480"/>
            <a:chExt cx="1763806" cy="1778869"/>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3" name="TextBox 32">
              <a:extLst>
                <a:ext uri="{FF2B5EF4-FFF2-40B4-BE49-F238E27FC236}">
                  <a16:creationId xmlns:a16="http://schemas.microsoft.com/office/drawing/2014/main" id="{F84C3FF3-E391-4BF1-B0D5-F6C5729519E2}"/>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grpSp>
        <p:nvGrpSpPr>
          <p:cNvPr id="41" name="Group 40">
            <a:extLst>
              <a:ext uri="{FF2B5EF4-FFF2-40B4-BE49-F238E27FC236}">
                <a16:creationId xmlns:a16="http://schemas.microsoft.com/office/drawing/2014/main" id="{8B5E9037-41D2-452A-BE32-2711119DA206}"/>
              </a:ext>
            </a:extLst>
          </p:cNvPr>
          <p:cNvGrpSpPr/>
          <p:nvPr/>
        </p:nvGrpSpPr>
        <p:grpSpPr>
          <a:xfrm>
            <a:off x="6485042" y="3927569"/>
            <a:ext cx="1752687" cy="1809638"/>
            <a:chOff x="6180243" y="4415247"/>
            <a:chExt cx="1752687" cy="1809638"/>
          </a:xfrm>
        </p:grpSpPr>
        <p:sp>
          <p:nvSpPr>
            <p:cNvPr id="28" name="Hexagon 27">
              <a:extLst>
                <a:ext uri="{FF2B5EF4-FFF2-40B4-BE49-F238E27FC236}">
                  <a16:creationId xmlns:a16="http://schemas.microsoft.com/office/drawing/2014/main" id="{4129BDBB-31A1-46F4-A2E3-12E0AB91CD3F}"/>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E3EBDE7-D542-4279-AAB1-6B72B31613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34" name="TextBox 33">
              <a:extLst>
                <a:ext uri="{FF2B5EF4-FFF2-40B4-BE49-F238E27FC236}">
                  <a16:creationId xmlns:a16="http://schemas.microsoft.com/office/drawing/2014/main" id="{80F06E51-BAA4-4541-8E5F-EF39B3C1ACA7}"/>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2" name="Group 41">
            <a:extLst>
              <a:ext uri="{FF2B5EF4-FFF2-40B4-BE49-F238E27FC236}">
                <a16:creationId xmlns:a16="http://schemas.microsoft.com/office/drawing/2014/main" id="{28902DA1-D21E-4F2D-9428-D2BAC46CAA9F}"/>
              </a:ext>
            </a:extLst>
          </p:cNvPr>
          <p:cNvGrpSpPr/>
          <p:nvPr/>
        </p:nvGrpSpPr>
        <p:grpSpPr>
          <a:xfrm>
            <a:off x="6485042" y="2078735"/>
            <a:ext cx="1752687" cy="1809638"/>
            <a:chOff x="6180243" y="2540289"/>
            <a:chExt cx="1752687" cy="1809638"/>
          </a:xfrm>
        </p:grpSpPr>
        <p:sp>
          <p:nvSpPr>
            <p:cNvPr id="26" name="Hexagon 25">
              <a:extLst>
                <a:ext uri="{FF2B5EF4-FFF2-40B4-BE49-F238E27FC236}">
                  <a16:creationId xmlns:a16="http://schemas.microsoft.com/office/drawing/2014/main" id="{3E134E75-9DD5-431E-A186-57DF99E63D54}"/>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9B488ADB-C24F-4FB5-8325-2359606CBA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35" name="TextBox 34">
              <a:extLst>
                <a:ext uri="{FF2B5EF4-FFF2-40B4-BE49-F238E27FC236}">
                  <a16:creationId xmlns:a16="http://schemas.microsoft.com/office/drawing/2014/main" id="{748B3695-C69A-476D-8A7E-6C5FF5B42A8B}"/>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spTree>
    <p:extLst>
      <p:ext uri="{BB962C8B-B14F-4D97-AF65-F5344CB8AC3E}">
        <p14:creationId xmlns:p14="http://schemas.microsoft.com/office/powerpoint/2010/main" val="206076168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normAutofit/>
          </a:bodyPr>
          <a:lstStyle/>
          <a:p>
            <a:pPr algn="ctr"/>
            <a:r>
              <a:rPr lang="en-US" sz="4000" dirty="0" err="1">
                <a:latin typeface="Montserrat" panose="00000500000000000000" pitchFamily="2" charset="0"/>
              </a:rPr>
              <a:t>GeodESIC</a:t>
            </a:r>
            <a:endParaRPr lang="en-US" sz="4000" dirty="0">
              <a:latin typeface="Montserrat" panose="00000500000000000000" pitchFamily="2" charset="0"/>
            </a:endParaRPr>
          </a:p>
        </p:txBody>
      </p:sp>
      <p:grpSp>
        <p:nvGrpSpPr>
          <p:cNvPr id="39" name="Group 38">
            <a:extLst>
              <a:ext uri="{FF2B5EF4-FFF2-40B4-BE49-F238E27FC236}">
                <a16:creationId xmlns:a16="http://schemas.microsoft.com/office/drawing/2014/main" id="{ECFB8C4C-F7FE-45F5-BF4C-080933B10676}"/>
              </a:ext>
            </a:extLst>
          </p:cNvPr>
          <p:cNvGrpSpPr/>
          <p:nvPr/>
        </p:nvGrpSpPr>
        <p:grpSpPr>
          <a:xfrm>
            <a:off x="3647381" y="2377441"/>
            <a:ext cx="1754196" cy="1778869"/>
            <a:chOff x="3346936" y="2838995"/>
            <a:chExt cx="1754196" cy="1778869"/>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0" name="TextBox 29">
              <a:extLst>
                <a:ext uri="{FF2B5EF4-FFF2-40B4-BE49-F238E27FC236}">
                  <a16:creationId xmlns:a16="http://schemas.microsoft.com/office/drawing/2014/main" id="{0385347F-EAEB-4175-B206-C42064585C0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sp>
        <p:nvSpPr>
          <p:cNvPr id="52" name="TextBox 51">
            <a:extLst>
              <a:ext uri="{FF2B5EF4-FFF2-40B4-BE49-F238E27FC236}">
                <a16:creationId xmlns:a16="http://schemas.microsoft.com/office/drawing/2014/main" id="{C6BDB38C-5352-4F5B-99DE-0928CFFF0667}"/>
              </a:ext>
            </a:extLst>
          </p:cNvPr>
          <p:cNvSpPr txBox="1"/>
          <p:nvPr/>
        </p:nvSpPr>
        <p:spPr>
          <a:xfrm>
            <a:off x="5465502" y="2739169"/>
            <a:ext cx="1514480" cy="923330"/>
          </a:xfrm>
          <a:prstGeom prst="rect">
            <a:avLst/>
          </a:prstGeom>
          <a:noFill/>
        </p:spPr>
        <p:txBody>
          <a:bodyPr wrap="square" rtlCol="0" anchor="ctr">
            <a:spAutoFit/>
          </a:bodyPr>
          <a:lstStyle/>
          <a:p>
            <a:pPr algn="r"/>
            <a:r>
              <a:rPr lang="en-US" sz="900"/>
              <a:t>Everything is related, Entanglement shows you how. What is a dataset good for? What questions can it answer?</a:t>
            </a:r>
          </a:p>
          <a:p>
            <a:pPr algn="r"/>
            <a:endParaRPr lang="en-US" sz="900"/>
          </a:p>
        </p:txBody>
      </p:sp>
      <p:grpSp>
        <p:nvGrpSpPr>
          <p:cNvPr id="20" name="Group 19">
            <a:extLst>
              <a:ext uri="{FF2B5EF4-FFF2-40B4-BE49-F238E27FC236}">
                <a16:creationId xmlns:a16="http://schemas.microsoft.com/office/drawing/2014/main" id="{15E897BC-5E61-426D-987C-CF3982ED18A2}"/>
              </a:ext>
            </a:extLst>
          </p:cNvPr>
          <p:cNvGrpSpPr/>
          <p:nvPr/>
        </p:nvGrpSpPr>
        <p:grpSpPr>
          <a:xfrm>
            <a:off x="6391641" y="3756526"/>
            <a:ext cx="1763806" cy="1778869"/>
            <a:chOff x="4752470" y="3608480"/>
            <a:chExt cx="1763806" cy="1778869"/>
          </a:xfrm>
        </p:grpSpPr>
        <p:sp>
          <p:nvSpPr>
            <p:cNvPr id="22" name="Hexagon 21">
              <a:extLst>
                <a:ext uri="{FF2B5EF4-FFF2-40B4-BE49-F238E27FC236}">
                  <a16:creationId xmlns:a16="http://schemas.microsoft.com/office/drawing/2014/main" id="{985B3C9C-8811-4F7B-870C-9BA308E21AA9}"/>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416D8985-FDC1-4913-A3D4-C3DC6F05E1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2" name="TextBox 31">
              <a:extLst>
                <a:ext uri="{FF2B5EF4-FFF2-40B4-BE49-F238E27FC236}">
                  <a16:creationId xmlns:a16="http://schemas.microsoft.com/office/drawing/2014/main" id="{2114FA65-09B7-45C9-9992-9439FAA29B6A}"/>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grpSp>
        <p:nvGrpSpPr>
          <p:cNvPr id="36" name="Group 35">
            <a:extLst>
              <a:ext uri="{FF2B5EF4-FFF2-40B4-BE49-F238E27FC236}">
                <a16:creationId xmlns:a16="http://schemas.microsoft.com/office/drawing/2014/main" id="{73DA95B3-B2D9-46A0-9E25-128A265BDC66}"/>
              </a:ext>
            </a:extLst>
          </p:cNvPr>
          <p:cNvGrpSpPr/>
          <p:nvPr/>
        </p:nvGrpSpPr>
        <p:grpSpPr>
          <a:xfrm>
            <a:off x="7817453" y="4537169"/>
            <a:ext cx="1752687" cy="1809638"/>
            <a:chOff x="6180243" y="4415247"/>
            <a:chExt cx="1752687" cy="1809638"/>
          </a:xfrm>
        </p:grpSpPr>
        <p:sp>
          <p:nvSpPr>
            <p:cNvPr id="37" name="Hexagon 36">
              <a:extLst>
                <a:ext uri="{FF2B5EF4-FFF2-40B4-BE49-F238E27FC236}">
                  <a16:creationId xmlns:a16="http://schemas.microsoft.com/office/drawing/2014/main" id="{28030C4F-D58C-4C1E-A42B-2DA60F4D0578}"/>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A90C9A4F-8EC6-4BC9-AC57-53B6BD91F8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43" name="TextBox 42">
              <a:extLst>
                <a:ext uri="{FF2B5EF4-FFF2-40B4-BE49-F238E27FC236}">
                  <a16:creationId xmlns:a16="http://schemas.microsoft.com/office/drawing/2014/main" id="{C16E9F0F-DEFE-449F-B55F-02D08019BD3E}"/>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4" name="Group 43">
            <a:extLst>
              <a:ext uri="{FF2B5EF4-FFF2-40B4-BE49-F238E27FC236}">
                <a16:creationId xmlns:a16="http://schemas.microsoft.com/office/drawing/2014/main" id="{7F9BDBC5-FC5F-4F6C-BAEC-42FD35B1F35A}"/>
              </a:ext>
            </a:extLst>
          </p:cNvPr>
          <p:cNvGrpSpPr/>
          <p:nvPr/>
        </p:nvGrpSpPr>
        <p:grpSpPr>
          <a:xfrm>
            <a:off x="7817453" y="2688335"/>
            <a:ext cx="1752687" cy="1809638"/>
            <a:chOff x="6180243" y="2540289"/>
            <a:chExt cx="1752687" cy="1809638"/>
          </a:xfrm>
        </p:grpSpPr>
        <p:sp>
          <p:nvSpPr>
            <p:cNvPr id="45" name="Hexagon 44">
              <a:extLst>
                <a:ext uri="{FF2B5EF4-FFF2-40B4-BE49-F238E27FC236}">
                  <a16:creationId xmlns:a16="http://schemas.microsoft.com/office/drawing/2014/main" id="{CB02CB71-9D4B-4801-ABE2-0A6A58020D62}"/>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a:extLst>
                <a:ext uri="{FF2B5EF4-FFF2-40B4-BE49-F238E27FC236}">
                  <a16:creationId xmlns:a16="http://schemas.microsoft.com/office/drawing/2014/main" id="{12AE3EC8-926C-4315-AAC0-30DD6D44C46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47" name="TextBox 46">
              <a:extLst>
                <a:ext uri="{FF2B5EF4-FFF2-40B4-BE49-F238E27FC236}">
                  <a16:creationId xmlns:a16="http://schemas.microsoft.com/office/drawing/2014/main" id="{8BB14BED-8C83-4F29-8711-ACD093EA8510}"/>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spTree>
    <p:extLst>
      <p:ext uri="{BB962C8B-B14F-4D97-AF65-F5344CB8AC3E}">
        <p14:creationId xmlns:p14="http://schemas.microsoft.com/office/powerpoint/2010/main" val="20268683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normAutofit/>
          </a:bodyPr>
          <a:lstStyle/>
          <a:p>
            <a:pPr algn="ctr"/>
            <a:r>
              <a:rPr lang="en-US" sz="4000" dirty="0" err="1">
                <a:latin typeface="Montserrat" panose="00000500000000000000" pitchFamily="2" charset="0"/>
              </a:rPr>
              <a:t>GeodESIC</a:t>
            </a:r>
            <a:endParaRPr lang="en-US" sz="4000" dirty="0">
              <a:latin typeface="Montserrat" panose="00000500000000000000" pitchFamily="2" charset="0"/>
            </a:endParaRPr>
          </a:p>
        </p:txBody>
      </p:sp>
      <p:grpSp>
        <p:nvGrpSpPr>
          <p:cNvPr id="39" name="Group 38">
            <a:extLst>
              <a:ext uri="{FF2B5EF4-FFF2-40B4-BE49-F238E27FC236}">
                <a16:creationId xmlns:a16="http://schemas.microsoft.com/office/drawing/2014/main" id="{ECFB8C4C-F7FE-45F5-BF4C-080933B10676}"/>
              </a:ext>
            </a:extLst>
          </p:cNvPr>
          <p:cNvGrpSpPr/>
          <p:nvPr/>
        </p:nvGrpSpPr>
        <p:grpSpPr>
          <a:xfrm>
            <a:off x="3647381" y="2377441"/>
            <a:ext cx="1754196" cy="1778869"/>
            <a:chOff x="3346936" y="2838995"/>
            <a:chExt cx="1754196" cy="1778869"/>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0" name="TextBox 29">
              <a:extLst>
                <a:ext uri="{FF2B5EF4-FFF2-40B4-BE49-F238E27FC236}">
                  <a16:creationId xmlns:a16="http://schemas.microsoft.com/office/drawing/2014/main" id="{0385347F-EAEB-4175-B206-C42064585C0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sp>
        <p:nvSpPr>
          <p:cNvPr id="52" name="TextBox 51">
            <a:extLst>
              <a:ext uri="{FF2B5EF4-FFF2-40B4-BE49-F238E27FC236}">
                <a16:creationId xmlns:a16="http://schemas.microsoft.com/office/drawing/2014/main" id="{C6BDB38C-5352-4F5B-99DE-0928CFFF0667}"/>
              </a:ext>
            </a:extLst>
          </p:cNvPr>
          <p:cNvSpPr txBox="1"/>
          <p:nvPr/>
        </p:nvSpPr>
        <p:spPr>
          <a:xfrm>
            <a:off x="5465502" y="2877669"/>
            <a:ext cx="1514480" cy="646331"/>
          </a:xfrm>
          <a:prstGeom prst="rect">
            <a:avLst/>
          </a:prstGeom>
          <a:noFill/>
        </p:spPr>
        <p:txBody>
          <a:bodyPr wrap="square" rtlCol="0" anchor="ctr">
            <a:spAutoFit/>
          </a:bodyPr>
          <a:lstStyle/>
          <a:p>
            <a:pPr algn="r"/>
            <a:r>
              <a:rPr lang="en-US" sz="900"/>
              <a:t>Fully version controlled, built on scalable, cloud native graph database technology</a:t>
            </a:r>
          </a:p>
        </p:txBody>
      </p:sp>
      <p:grpSp>
        <p:nvGrpSpPr>
          <p:cNvPr id="20" name="Group 19">
            <a:extLst>
              <a:ext uri="{FF2B5EF4-FFF2-40B4-BE49-F238E27FC236}">
                <a16:creationId xmlns:a16="http://schemas.microsoft.com/office/drawing/2014/main" id="{15E897BC-5E61-426D-987C-CF3982ED18A2}"/>
              </a:ext>
            </a:extLst>
          </p:cNvPr>
          <p:cNvGrpSpPr/>
          <p:nvPr/>
        </p:nvGrpSpPr>
        <p:grpSpPr>
          <a:xfrm>
            <a:off x="6391641" y="3756526"/>
            <a:ext cx="1763806" cy="1778869"/>
            <a:chOff x="4752470" y="3608480"/>
            <a:chExt cx="1763806" cy="1778869"/>
          </a:xfrm>
        </p:grpSpPr>
        <p:sp>
          <p:nvSpPr>
            <p:cNvPr id="22" name="Hexagon 21">
              <a:extLst>
                <a:ext uri="{FF2B5EF4-FFF2-40B4-BE49-F238E27FC236}">
                  <a16:creationId xmlns:a16="http://schemas.microsoft.com/office/drawing/2014/main" id="{985B3C9C-8811-4F7B-870C-9BA308E21AA9}"/>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416D8985-FDC1-4913-A3D4-C3DC6F05E1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2" name="TextBox 31">
              <a:extLst>
                <a:ext uri="{FF2B5EF4-FFF2-40B4-BE49-F238E27FC236}">
                  <a16:creationId xmlns:a16="http://schemas.microsoft.com/office/drawing/2014/main" id="{2114FA65-09B7-45C9-9992-9439FAA29B6A}"/>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grpSp>
        <p:nvGrpSpPr>
          <p:cNvPr id="36" name="Group 35">
            <a:extLst>
              <a:ext uri="{FF2B5EF4-FFF2-40B4-BE49-F238E27FC236}">
                <a16:creationId xmlns:a16="http://schemas.microsoft.com/office/drawing/2014/main" id="{73DA95B3-B2D9-46A0-9E25-128A265BDC66}"/>
              </a:ext>
            </a:extLst>
          </p:cNvPr>
          <p:cNvGrpSpPr/>
          <p:nvPr/>
        </p:nvGrpSpPr>
        <p:grpSpPr>
          <a:xfrm>
            <a:off x="7817453" y="4537169"/>
            <a:ext cx="1752687" cy="1809638"/>
            <a:chOff x="6180243" y="4415247"/>
            <a:chExt cx="1752687" cy="1809638"/>
          </a:xfrm>
        </p:grpSpPr>
        <p:sp>
          <p:nvSpPr>
            <p:cNvPr id="37" name="Hexagon 36">
              <a:extLst>
                <a:ext uri="{FF2B5EF4-FFF2-40B4-BE49-F238E27FC236}">
                  <a16:creationId xmlns:a16="http://schemas.microsoft.com/office/drawing/2014/main" id="{28030C4F-D58C-4C1E-A42B-2DA60F4D0578}"/>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A90C9A4F-8EC6-4BC9-AC57-53B6BD91F8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43" name="TextBox 42">
              <a:extLst>
                <a:ext uri="{FF2B5EF4-FFF2-40B4-BE49-F238E27FC236}">
                  <a16:creationId xmlns:a16="http://schemas.microsoft.com/office/drawing/2014/main" id="{C16E9F0F-DEFE-449F-B55F-02D08019BD3E}"/>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4" name="Group 43">
            <a:extLst>
              <a:ext uri="{FF2B5EF4-FFF2-40B4-BE49-F238E27FC236}">
                <a16:creationId xmlns:a16="http://schemas.microsoft.com/office/drawing/2014/main" id="{7F9BDBC5-FC5F-4F6C-BAEC-42FD35B1F35A}"/>
              </a:ext>
            </a:extLst>
          </p:cNvPr>
          <p:cNvGrpSpPr/>
          <p:nvPr/>
        </p:nvGrpSpPr>
        <p:grpSpPr>
          <a:xfrm>
            <a:off x="7817453" y="2688335"/>
            <a:ext cx="1752687" cy="1809638"/>
            <a:chOff x="6180243" y="2540289"/>
            <a:chExt cx="1752687" cy="1809638"/>
          </a:xfrm>
        </p:grpSpPr>
        <p:sp>
          <p:nvSpPr>
            <p:cNvPr id="45" name="Hexagon 44">
              <a:extLst>
                <a:ext uri="{FF2B5EF4-FFF2-40B4-BE49-F238E27FC236}">
                  <a16:creationId xmlns:a16="http://schemas.microsoft.com/office/drawing/2014/main" id="{CB02CB71-9D4B-4801-ABE2-0A6A58020D62}"/>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a:extLst>
                <a:ext uri="{FF2B5EF4-FFF2-40B4-BE49-F238E27FC236}">
                  <a16:creationId xmlns:a16="http://schemas.microsoft.com/office/drawing/2014/main" id="{12AE3EC8-926C-4315-AAC0-30DD6D44C46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47" name="TextBox 46">
              <a:extLst>
                <a:ext uri="{FF2B5EF4-FFF2-40B4-BE49-F238E27FC236}">
                  <a16:creationId xmlns:a16="http://schemas.microsoft.com/office/drawing/2014/main" id="{8BB14BED-8C83-4F29-8711-ACD093EA8510}"/>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spTree>
    <p:extLst>
      <p:ext uri="{BB962C8B-B14F-4D97-AF65-F5344CB8AC3E}">
        <p14:creationId xmlns:p14="http://schemas.microsoft.com/office/powerpoint/2010/main" val="19103548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normAutofit/>
          </a:bodyPr>
          <a:lstStyle/>
          <a:p>
            <a:pPr algn="ctr"/>
            <a:r>
              <a:rPr lang="en-US" sz="4000" dirty="0" err="1">
                <a:latin typeface="Montserrat" panose="00000500000000000000" pitchFamily="2" charset="0"/>
              </a:rPr>
              <a:t>GeodESIC</a:t>
            </a:r>
            <a:endParaRPr lang="en-US" sz="4000" dirty="0">
              <a:latin typeface="Montserrat" panose="00000500000000000000" pitchFamily="2" charset="0"/>
            </a:endParaRPr>
          </a:p>
        </p:txBody>
      </p:sp>
      <p:grpSp>
        <p:nvGrpSpPr>
          <p:cNvPr id="39" name="Group 38">
            <a:extLst>
              <a:ext uri="{FF2B5EF4-FFF2-40B4-BE49-F238E27FC236}">
                <a16:creationId xmlns:a16="http://schemas.microsoft.com/office/drawing/2014/main" id="{ECFB8C4C-F7FE-45F5-BF4C-080933B10676}"/>
              </a:ext>
            </a:extLst>
          </p:cNvPr>
          <p:cNvGrpSpPr/>
          <p:nvPr/>
        </p:nvGrpSpPr>
        <p:grpSpPr>
          <a:xfrm>
            <a:off x="3647381" y="2377441"/>
            <a:ext cx="1754196" cy="1778869"/>
            <a:chOff x="3346936" y="2838995"/>
            <a:chExt cx="1754196" cy="1778869"/>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0" name="TextBox 29">
              <a:extLst>
                <a:ext uri="{FF2B5EF4-FFF2-40B4-BE49-F238E27FC236}">
                  <a16:creationId xmlns:a16="http://schemas.microsoft.com/office/drawing/2014/main" id="{0385347F-EAEB-4175-B206-C42064585C0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grpSp>
        <p:nvGrpSpPr>
          <p:cNvPr id="40" name="Group 39">
            <a:extLst>
              <a:ext uri="{FF2B5EF4-FFF2-40B4-BE49-F238E27FC236}">
                <a16:creationId xmlns:a16="http://schemas.microsoft.com/office/drawing/2014/main" id="{53B8584C-00C5-44C8-A402-141AC80009ED}"/>
              </a:ext>
            </a:extLst>
          </p:cNvPr>
          <p:cNvGrpSpPr/>
          <p:nvPr/>
        </p:nvGrpSpPr>
        <p:grpSpPr>
          <a:xfrm>
            <a:off x="5059230" y="3146926"/>
            <a:ext cx="1763806" cy="1778869"/>
            <a:chOff x="4752470" y="3608480"/>
            <a:chExt cx="1763806" cy="1778869"/>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3" name="TextBox 32">
              <a:extLst>
                <a:ext uri="{FF2B5EF4-FFF2-40B4-BE49-F238E27FC236}">
                  <a16:creationId xmlns:a16="http://schemas.microsoft.com/office/drawing/2014/main" id="{F84C3FF3-E391-4BF1-B0D5-F6C5729519E2}"/>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grpSp>
        <p:nvGrpSpPr>
          <p:cNvPr id="41" name="Group 40">
            <a:extLst>
              <a:ext uri="{FF2B5EF4-FFF2-40B4-BE49-F238E27FC236}">
                <a16:creationId xmlns:a16="http://schemas.microsoft.com/office/drawing/2014/main" id="{8B5E9037-41D2-452A-BE32-2711119DA206}"/>
              </a:ext>
            </a:extLst>
          </p:cNvPr>
          <p:cNvGrpSpPr/>
          <p:nvPr/>
        </p:nvGrpSpPr>
        <p:grpSpPr>
          <a:xfrm>
            <a:off x="6485042" y="3927569"/>
            <a:ext cx="1752687" cy="1809638"/>
            <a:chOff x="6180243" y="4415247"/>
            <a:chExt cx="1752687" cy="1809638"/>
          </a:xfrm>
        </p:grpSpPr>
        <p:sp>
          <p:nvSpPr>
            <p:cNvPr id="28" name="Hexagon 27">
              <a:extLst>
                <a:ext uri="{FF2B5EF4-FFF2-40B4-BE49-F238E27FC236}">
                  <a16:creationId xmlns:a16="http://schemas.microsoft.com/office/drawing/2014/main" id="{4129BDBB-31A1-46F4-A2E3-12E0AB91CD3F}"/>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E3EBDE7-D542-4279-AAB1-6B72B31613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34" name="TextBox 33">
              <a:extLst>
                <a:ext uri="{FF2B5EF4-FFF2-40B4-BE49-F238E27FC236}">
                  <a16:creationId xmlns:a16="http://schemas.microsoft.com/office/drawing/2014/main" id="{80F06E51-BAA4-4541-8E5F-EF39B3C1ACA7}"/>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2" name="Group 41">
            <a:extLst>
              <a:ext uri="{FF2B5EF4-FFF2-40B4-BE49-F238E27FC236}">
                <a16:creationId xmlns:a16="http://schemas.microsoft.com/office/drawing/2014/main" id="{28902DA1-D21E-4F2D-9428-D2BAC46CAA9F}"/>
              </a:ext>
            </a:extLst>
          </p:cNvPr>
          <p:cNvGrpSpPr/>
          <p:nvPr/>
        </p:nvGrpSpPr>
        <p:grpSpPr>
          <a:xfrm>
            <a:off x="6485042" y="2078735"/>
            <a:ext cx="1752687" cy="1809638"/>
            <a:chOff x="6180243" y="2540289"/>
            <a:chExt cx="1752687" cy="1809638"/>
          </a:xfrm>
        </p:grpSpPr>
        <p:sp>
          <p:nvSpPr>
            <p:cNvPr id="26" name="Hexagon 25">
              <a:extLst>
                <a:ext uri="{FF2B5EF4-FFF2-40B4-BE49-F238E27FC236}">
                  <a16:creationId xmlns:a16="http://schemas.microsoft.com/office/drawing/2014/main" id="{3E134E75-9DD5-431E-A186-57DF99E63D54}"/>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9B488ADB-C24F-4FB5-8325-2359606CBA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35" name="TextBox 34">
              <a:extLst>
                <a:ext uri="{FF2B5EF4-FFF2-40B4-BE49-F238E27FC236}">
                  <a16:creationId xmlns:a16="http://schemas.microsoft.com/office/drawing/2014/main" id="{748B3695-C69A-476D-8A7E-6C5FF5B42A8B}"/>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spTree>
    <p:extLst>
      <p:ext uri="{BB962C8B-B14F-4D97-AF65-F5344CB8AC3E}">
        <p14:creationId xmlns:p14="http://schemas.microsoft.com/office/powerpoint/2010/main" val="36807689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normAutofit/>
          </a:bodyPr>
          <a:lstStyle/>
          <a:p>
            <a:pPr algn="ctr"/>
            <a:r>
              <a:rPr lang="en-US" sz="4000" dirty="0" err="1">
                <a:latin typeface="Montserrat" panose="00000500000000000000" pitchFamily="2" charset="0"/>
              </a:rPr>
              <a:t>GeodESIC</a:t>
            </a:r>
            <a:endParaRPr lang="en-US" sz="4000" dirty="0">
              <a:latin typeface="Montserrat" panose="00000500000000000000" pitchFamily="2" charset="0"/>
            </a:endParaRPr>
          </a:p>
        </p:txBody>
      </p:sp>
      <p:grpSp>
        <p:nvGrpSpPr>
          <p:cNvPr id="40" name="Group 39">
            <a:extLst>
              <a:ext uri="{FF2B5EF4-FFF2-40B4-BE49-F238E27FC236}">
                <a16:creationId xmlns:a16="http://schemas.microsoft.com/office/drawing/2014/main" id="{53B8584C-00C5-44C8-A402-141AC80009ED}"/>
              </a:ext>
            </a:extLst>
          </p:cNvPr>
          <p:cNvGrpSpPr/>
          <p:nvPr/>
        </p:nvGrpSpPr>
        <p:grpSpPr>
          <a:xfrm>
            <a:off x="5059230" y="3146926"/>
            <a:ext cx="1763806" cy="1778869"/>
            <a:chOff x="4752470" y="3608480"/>
            <a:chExt cx="1763806" cy="1778869"/>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3" name="TextBox 32">
              <a:extLst>
                <a:ext uri="{FF2B5EF4-FFF2-40B4-BE49-F238E27FC236}">
                  <a16:creationId xmlns:a16="http://schemas.microsoft.com/office/drawing/2014/main" id="{F84C3FF3-E391-4BF1-B0D5-F6C5729519E2}"/>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sp>
        <p:nvSpPr>
          <p:cNvPr id="19" name="TextBox 18">
            <a:extLst>
              <a:ext uri="{FF2B5EF4-FFF2-40B4-BE49-F238E27FC236}">
                <a16:creationId xmlns:a16="http://schemas.microsoft.com/office/drawing/2014/main" id="{F1B4C3F3-BD2C-42A7-ADC2-943B989D445D}"/>
              </a:ext>
            </a:extLst>
          </p:cNvPr>
          <p:cNvSpPr txBox="1"/>
          <p:nvPr/>
        </p:nvSpPr>
        <p:spPr>
          <a:xfrm>
            <a:off x="5059230" y="4904438"/>
            <a:ext cx="1514480" cy="923330"/>
          </a:xfrm>
          <a:prstGeom prst="rect">
            <a:avLst/>
          </a:prstGeom>
          <a:noFill/>
        </p:spPr>
        <p:txBody>
          <a:bodyPr wrap="square" rtlCol="0" anchor="ctr">
            <a:spAutoFit/>
          </a:bodyPr>
          <a:lstStyle/>
          <a:p>
            <a:pPr algn="r"/>
            <a:r>
              <a:rPr lang="en-US" sz="900"/>
              <a:t>If it happened at a time or place, Spacetime can help you find it. Scalable data store for disparate spatiotemporal data </a:t>
            </a:r>
          </a:p>
          <a:p>
            <a:pPr algn="r"/>
            <a:endParaRPr lang="en-US" sz="900"/>
          </a:p>
        </p:txBody>
      </p:sp>
      <p:grpSp>
        <p:nvGrpSpPr>
          <p:cNvPr id="20" name="Group 19">
            <a:extLst>
              <a:ext uri="{FF2B5EF4-FFF2-40B4-BE49-F238E27FC236}">
                <a16:creationId xmlns:a16="http://schemas.microsoft.com/office/drawing/2014/main" id="{B77D545A-957B-4EED-AF20-567A0C858C7B}"/>
              </a:ext>
            </a:extLst>
          </p:cNvPr>
          <p:cNvGrpSpPr/>
          <p:nvPr/>
        </p:nvGrpSpPr>
        <p:grpSpPr>
          <a:xfrm>
            <a:off x="2404142" y="1808120"/>
            <a:ext cx="1754196" cy="1778869"/>
            <a:chOff x="3346936" y="2838995"/>
            <a:chExt cx="1754196" cy="1778869"/>
          </a:xfrm>
        </p:grpSpPr>
        <p:sp>
          <p:nvSpPr>
            <p:cNvPr id="22" name="Hexagon 21">
              <a:extLst>
                <a:ext uri="{FF2B5EF4-FFF2-40B4-BE49-F238E27FC236}">
                  <a16:creationId xmlns:a16="http://schemas.microsoft.com/office/drawing/2014/main" id="{B476E57C-5EE6-42A3-A85D-C931E2B14C30}"/>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7B8B01AF-EE84-483E-AC98-1F39AF41C1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2" name="TextBox 31">
              <a:extLst>
                <a:ext uri="{FF2B5EF4-FFF2-40B4-BE49-F238E27FC236}">
                  <a16:creationId xmlns:a16="http://schemas.microsoft.com/office/drawing/2014/main" id="{47A16703-0100-435C-93E9-B7A5B3FAADD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grpSp>
        <p:nvGrpSpPr>
          <p:cNvPr id="36" name="Group 35">
            <a:extLst>
              <a:ext uri="{FF2B5EF4-FFF2-40B4-BE49-F238E27FC236}">
                <a16:creationId xmlns:a16="http://schemas.microsoft.com/office/drawing/2014/main" id="{9AB401EE-5FF5-4737-9B42-8F863A82137D}"/>
              </a:ext>
            </a:extLst>
          </p:cNvPr>
          <p:cNvGrpSpPr/>
          <p:nvPr/>
        </p:nvGrpSpPr>
        <p:grpSpPr>
          <a:xfrm>
            <a:off x="8035171" y="3927569"/>
            <a:ext cx="1752687" cy="1809638"/>
            <a:chOff x="6180243" y="4415247"/>
            <a:chExt cx="1752687" cy="1809638"/>
          </a:xfrm>
        </p:grpSpPr>
        <p:sp>
          <p:nvSpPr>
            <p:cNvPr id="37" name="Hexagon 36">
              <a:extLst>
                <a:ext uri="{FF2B5EF4-FFF2-40B4-BE49-F238E27FC236}">
                  <a16:creationId xmlns:a16="http://schemas.microsoft.com/office/drawing/2014/main" id="{9B71A943-9404-4046-90BA-C0EA9B1D7597}"/>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0E60C00D-64A5-4D2B-A478-17DE499285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43" name="TextBox 42">
              <a:extLst>
                <a:ext uri="{FF2B5EF4-FFF2-40B4-BE49-F238E27FC236}">
                  <a16:creationId xmlns:a16="http://schemas.microsoft.com/office/drawing/2014/main" id="{992CAEF7-52DA-47EC-BEB0-5FA61D907D7C}"/>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4" name="Group 43">
            <a:extLst>
              <a:ext uri="{FF2B5EF4-FFF2-40B4-BE49-F238E27FC236}">
                <a16:creationId xmlns:a16="http://schemas.microsoft.com/office/drawing/2014/main" id="{D8FC0630-54EF-4E1A-B1B7-0A57FFD93C28}"/>
              </a:ext>
            </a:extLst>
          </p:cNvPr>
          <p:cNvGrpSpPr/>
          <p:nvPr/>
        </p:nvGrpSpPr>
        <p:grpSpPr>
          <a:xfrm>
            <a:off x="8035171" y="2078735"/>
            <a:ext cx="1752687" cy="1809638"/>
            <a:chOff x="6180243" y="2540289"/>
            <a:chExt cx="1752687" cy="1809638"/>
          </a:xfrm>
        </p:grpSpPr>
        <p:sp>
          <p:nvSpPr>
            <p:cNvPr id="45" name="Hexagon 44">
              <a:extLst>
                <a:ext uri="{FF2B5EF4-FFF2-40B4-BE49-F238E27FC236}">
                  <a16:creationId xmlns:a16="http://schemas.microsoft.com/office/drawing/2014/main" id="{27E869D4-A04B-4B57-9622-FDC04B908F3B}"/>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a:extLst>
                <a:ext uri="{FF2B5EF4-FFF2-40B4-BE49-F238E27FC236}">
                  <a16:creationId xmlns:a16="http://schemas.microsoft.com/office/drawing/2014/main" id="{11DEAA11-1B91-41BC-96DE-2D435F69B3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47" name="TextBox 46">
              <a:extLst>
                <a:ext uri="{FF2B5EF4-FFF2-40B4-BE49-F238E27FC236}">
                  <a16:creationId xmlns:a16="http://schemas.microsoft.com/office/drawing/2014/main" id="{B5ED1131-2CA5-43A9-A682-06E0755211F0}"/>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pic>
        <p:nvPicPr>
          <p:cNvPr id="24" name="Picture 2">
            <a:extLst>
              <a:ext uri="{FF2B5EF4-FFF2-40B4-BE49-F238E27FC236}">
                <a16:creationId xmlns:a16="http://schemas.microsoft.com/office/drawing/2014/main" id="{6426EF2A-564E-43BD-B52F-23D188087EB2}"/>
              </a:ext>
            </a:extLst>
          </p:cNvPr>
          <p:cNvPicPr>
            <a:picLocks noChangeAspect="1" noChangeArrowheads="1"/>
          </p:cNvPicPr>
          <p:nvPr/>
        </p:nvPicPr>
        <p:blipFill>
          <a:blip r:embed="rId11">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79245" y="4992860"/>
            <a:ext cx="866461" cy="618901"/>
          </a:xfrm>
          <a:prstGeom prst="rect">
            <a:avLst/>
          </a:prstGeom>
          <a:noFill/>
          <a:effectLst>
            <a:glow rad="63500">
              <a:schemeClr val="tx1">
                <a:alpha val="11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370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5C96-47B1-4E0F-8BD5-3E8761DDE66F}"/>
              </a:ext>
            </a:extLst>
          </p:cNvPr>
          <p:cNvSpPr>
            <a:spLocks noGrp="1"/>
          </p:cNvSpPr>
          <p:nvPr>
            <p:ph type="title"/>
          </p:nvPr>
        </p:nvSpPr>
        <p:spPr>
          <a:xfrm>
            <a:off x="838200" y="365125"/>
            <a:ext cx="10658302" cy="1325563"/>
          </a:xfrm>
        </p:spPr>
        <p:txBody>
          <a:bodyPr>
            <a:normAutofit/>
          </a:bodyPr>
          <a:lstStyle/>
          <a:p>
            <a:pPr algn="ctr"/>
            <a:r>
              <a:rPr lang="en-US" sz="4000" dirty="0" err="1">
                <a:latin typeface="Montserrat" panose="00000500000000000000" pitchFamily="2" charset="0"/>
              </a:rPr>
              <a:t>GeodESIC</a:t>
            </a:r>
            <a:endParaRPr lang="en-US" sz="4000" dirty="0">
              <a:latin typeface="Montserrat" panose="00000500000000000000" pitchFamily="2" charset="0"/>
            </a:endParaRPr>
          </a:p>
        </p:txBody>
      </p:sp>
      <p:grpSp>
        <p:nvGrpSpPr>
          <p:cNvPr id="39" name="Group 38">
            <a:extLst>
              <a:ext uri="{FF2B5EF4-FFF2-40B4-BE49-F238E27FC236}">
                <a16:creationId xmlns:a16="http://schemas.microsoft.com/office/drawing/2014/main" id="{ECFB8C4C-F7FE-45F5-BF4C-080933B10676}"/>
              </a:ext>
            </a:extLst>
          </p:cNvPr>
          <p:cNvGrpSpPr/>
          <p:nvPr/>
        </p:nvGrpSpPr>
        <p:grpSpPr>
          <a:xfrm>
            <a:off x="3647381" y="2377441"/>
            <a:ext cx="1754196" cy="1778869"/>
            <a:chOff x="3346936" y="2838995"/>
            <a:chExt cx="1754196" cy="1778869"/>
          </a:xfrm>
        </p:grpSpPr>
        <p:sp>
          <p:nvSpPr>
            <p:cNvPr id="24" name="Hexagon 23">
              <a:extLst>
                <a:ext uri="{FF2B5EF4-FFF2-40B4-BE49-F238E27FC236}">
                  <a16:creationId xmlns:a16="http://schemas.microsoft.com/office/drawing/2014/main" id="{7D02EF75-C418-4C3F-9251-8C4FD9943E87}"/>
                </a:ext>
              </a:extLst>
            </p:cNvPr>
            <p:cNvSpPr/>
            <p:nvPr/>
          </p:nvSpPr>
          <p:spPr>
            <a:xfrm>
              <a:off x="3348445" y="2838995"/>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0D92E1B4-729A-4952-9714-0A05F0DA18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75137" y="3064873"/>
              <a:ext cx="899303" cy="1059180"/>
            </a:xfrm>
            <a:prstGeom prst="rect">
              <a:avLst/>
            </a:prstGeom>
            <a:effectLst>
              <a:glow rad="114300">
                <a:schemeClr val="accent6">
                  <a:satMod val="175000"/>
                  <a:alpha val="13000"/>
                </a:schemeClr>
              </a:glow>
            </a:effectLst>
          </p:spPr>
        </p:pic>
        <p:sp>
          <p:nvSpPr>
            <p:cNvPr id="30" name="TextBox 29">
              <a:extLst>
                <a:ext uri="{FF2B5EF4-FFF2-40B4-BE49-F238E27FC236}">
                  <a16:creationId xmlns:a16="http://schemas.microsoft.com/office/drawing/2014/main" id="{0385347F-EAEB-4175-B206-C42064585C0D}"/>
                </a:ext>
              </a:extLst>
            </p:cNvPr>
            <p:cNvSpPr txBox="1"/>
            <p:nvPr/>
          </p:nvSpPr>
          <p:spPr>
            <a:xfrm>
              <a:off x="3346936" y="4363948"/>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Entanglement</a:t>
              </a:r>
            </a:p>
          </p:txBody>
        </p:sp>
      </p:grpSp>
      <p:grpSp>
        <p:nvGrpSpPr>
          <p:cNvPr id="40" name="Group 39">
            <a:extLst>
              <a:ext uri="{FF2B5EF4-FFF2-40B4-BE49-F238E27FC236}">
                <a16:creationId xmlns:a16="http://schemas.microsoft.com/office/drawing/2014/main" id="{53B8584C-00C5-44C8-A402-141AC80009ED}"/>
              </a:ext>
            </a:extLst>
          </p:cNvPr>
          <p:cNvGrpSpPr/>
          <p:nvPr/>
        </p:nvGrpSpPr>
        <p:grpSpPr>
          <a:xfrm>
            <a:off x="5059230" y="3146926"/>
            <a:ext cx="1763806" cy="1778869"/>
            <a:chOff x="4752470" y="3608480"/>
            <a:chExt cx="1763806" cy="1778869"/>
          </a:xfrm>
        </p:grpSpPr>
        <p:sp>
          <p:nvSpPr>
            <p:cNvPr id="21" name="Hexagon 20">
              <a:extLst>
                <a:ext uri="{FF2B5EF4-FFF2-40B4-BE49-F238E27FC236}">
                  <a16:creationId xmlns:a16="http://schemas.microsoft.com/office/drawing/2014/main" id="{50B3A1B8-201C-40AA-B217-6FE91A4E2A73}"/>
                </a:ext>
              </a:extLst>
            </p:cNvPr>
            <p:cNvSpPr/>
            <p:nvPr/>
          </p:nvSpPr>
          <p:spPr>
            <a:xfrm>
              <a:off x="4763589" y="360848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E2C59C59-49EB-4C72-8C20-3F193F3535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0342" y="3834358"/>
              <a:ext cx="1059180" cy="1059180"/>
            </a:xfrm>
            <a:prstGeom prst="rect">
              <a:avLst/>
            </a:prstGeom>
            <a:effectLst>
              <a:glow rad="114300">
                <a:schemeClr val="accent6">
                  <a:satMod val="175000"/>
                  <a:alpha val="13000"/>
                </a:schemeClr>
              </a:glow>
            </a:effectLst>
          </p:spPr>
        </p:pic>
        <p:sp>
          <p:nvSpPr>
            <p:cNvPr id="33" name="TextBox 32">
              <a:extLst>
                <a:ext uri="{FF2B5EF4-FFF2-40B4-BE49-F238E27FC236}">
                  <a16:creationId xmlns:a16="http://schemas.microsoft.com/office/drawing/2014/main" id="{F84C3FF3-E391-4BF1-B0D5-F6C5729519E2}"/>
                </a:ext>
              </a:extLst>
            </p:cNvPr>
            <p:cNvSpPr txBox="1"/>
            <p:nvPr/>
          </p:nvSpPr>
          <p:spPr>
            <a:xfrm>
              <a:off x="4752470" y="5133433"/>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Spacetime</a:t>
              </a:r>
            </a:p>
          </p:txBody>
        </p:sp>
      </p:grpSp>
      <p:grpSp>
        <p:nvGrpSpPr>
          <p:cNvPr id="41" name="Group 40">
            <a:extLst>
              <a:ext uri="{FF2B5EF4-FFF2-40B4-BE49-F238E27FC236}">
                <a16:creationId xmlns:a16="http://schemas.microsoft.com/office/drawing/2014/main" id="{8B5E9037-41D2-452A-BE32-2711119DA206}"/>
              </a:ext>
            </a:extLst>
          </p:cNvPr>
          <p:cNvGrpSpPr/>
          <p:nvPr/>
        </p:nvGrpSpPr>
        <p:grpSpPr>
          <a:xfrm>
            <a:off x="6485042" y="3927569"/>
            <a:ext cx="1752687" cy="1809638"/>
            <a:chOff x="6180243" y="4415247"/>
            <a:chExt cx="1752687" cy="1809638"/>
          </a:xfrm>
        </p:grpSpPr>
        <p:sp>
          <p:nvSpPr>
            <p:cNvPr id="28" name="Hexagon 27">
              <a:extLst>
                <a:ext uri="{FF2B5EF4-FFF2-40B4-BE49-F238E27FC236}">
                  <a16:creationId xmlns:a16="http://schemas.microsoft.com/office/drawing/2014/main" id="{4129BDBB-31A1-46F4-A2E3-12E0AB91CD3F}"/>
                </a:ext>
              </a:extLst>
            </p:cNvPr>
            <p:cNvSpPr/>
            <p:nvPr/>
          </p:nvSpPr>
          <p:spPr>
            <a:xfrm>
              <a:off x="6180243" y="4415247"/>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E3EBDE7-D542-4279-AAB1-6B72B31613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526996" y="4641125"/>
              <a:ext cx="1059180" cy="1059180"/>
            </a:xfrm>
            <a:prstGeom prst="rect">
              <a:avLst/>
            </a:prstGeom>
            <a:effectLst>
              <a:glow rad="114300">
                <a:schemeClr val="accent6">
                  <a:satMod val="175000"/>
                  <a:alpha val="13000"/>
                </a:schemeClr>
              </a:glow>
            </a:effectLst>
          </p:spPr>
        </p:pic>
        <p:sp>
          <p:nvSpPr>
            <p:cNvPr id="34" name="TextBox 33">
              <a:extLst>
                <a:ext uri="{FF2B5EF4-FFF2-40B4-BE49-F238E27FC236}">
                  <a16:creationId xmlns:a16="http://schemas.microsoft.com/office/drawing/2014/main" id="{80F06E51-BAA4-4541-8E5F-EF39B3C1ACA7}"/>
                </a:ext>
              </a:extLst>
            </p:cNvPr>
            <p:cNvSpPr txBox="1"/>
            <p:nvPr/>
          </p:nvSpPr>
          <p:spPr>
            <a:xfrm>
              <a:off x="6181042" y="597096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Boson</a:t>
              </a:r>
            </a:p>
          </p:txBody>
        </p:sp>
      </p:grpSp>
      <p:grpSp>
        <p:nvGrpSpPr>
          <p:cNvPr id="42" name="Group 41">
            <a:extLst>
              <a:ext uri="{FF2B5EF4-FFF2-40B4-BE49-F238E27FC236}">
                <a16:creationId xmlns:a16="http://schemas.microsoft.com/office/drawing/2014/main" id="{28902DA1-D21E-4F2D-9428-D2BAC46CAA9F}"/>
              </a:ext>
            </a:extLst>
          </p:cNvPr>
          <p:cNvGrpSpPr/>
          <p:nvPr/>
        </p:nvGrpSpPr>
        <p:grpSpPr>
          <a:xfrm>
            <a:off x="6485042" y="2078735"/>
            <a:ext cx="1752687" cy="1809638"/>
            <a:chOff x="6180243" y="2540289"/>
            <a:chExt cx="1752687" cy="1809638"/>
          </a:xfrm>
        </p:grpSpPr>
        <p:sp>
          <p:nvSpPr>
            <p:cNvPr id="26" name="Hexagon 25">
              <a:extLst>
                <a:ext uri="{FF2B5EF4-FFF2-40B4-BE49-F238E27FC236}">
                  <a16:creationId xmlns:a16="http://schemas.microsoft.com/office/drawing/2014/main" id="{3E134E75-9DD5-431E-A186-57DF99E63D54}"/>
                </a:ext>
              </a:extLst>
            </p:cNvPr>
            <p:cNvSpPr/>
            <p:nvPr/>
          </p:nvSpPr>
          <p:spPr>
            <a:xfrm>
              <a:off x="6180243" y="2838990"/>
              <a:ext cx="1752687" cy="1510937"/>
            </a:xfrm>
            <a:prstGeom prst="hexag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9B488ADB-C24F-4FB5-8325-2359606CBA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582162" y="3064868"/>
              <a:ext cx="948848" cy="1059180"/>
            </a:xfrm>
            <a:prstGeom prst="rect">
              <a:avLst/>
            </a:prstGeom>
            <a:effectLst>
              <a:glow rad="114300">
                <a:schemeClr val="accent6">
                  <a:satMod val="175000"/>
                  <a:alpha val="13000"/>
                </a:schemeClr>
              </a:glow>
            </a:effectLst>
          </p:spPr>
        </p:pic>
        <p:sp>
          <p:nvSpPr>
            <p:cNvPr id="35" name="TextBox 34">
              <a:extLst>
                <a:ext uri="{FF2B5EF4-FFF2-40B4-BE49-F238E27FC236}">
                  <a16:creationId xmlns:a16="http://schemas.microsoft.com/office/drawing/2014/main" id="{748B3695-C69A-476D-8A7E-6C5FF5B42A8B}"/>
                </a:ext>
              </a:extLst>
            </p:cNvPr>
            <p:cNvSpPr txBox="1"/>
            <p:nvPr/>
          </p:nvSpPr>
          <p:spPr>
            <a:xfrm>
              <a:off x="6181042" y="2540289"/>
              <a:ext cx="1751888" cy="253916"/>
            </a:xfrm>
            <a:prstGeom prst="rect">
              <a:avLst/>
            </a:prstGeom>
            <a:noFill/>
          </p:spPr>
          <p:txBody>
            <a:bodyPr wrap="square" rtlCol="0">
              <a:spAutoFit/>
            </a:bodyPr>
            <a:lstStyle/>
            <a:p>
              <a:pPr algn="ctr"/>
              <a:r>
                <a:rPr lang="en-US" sz="1050">
                  <a:solidFill>
                    <a:schemeClr val="accent2">
                      <a:lumMod val="60000"/>
                      <a:lumOff val="40000"/>
                    </a:schemeClr>
                  </a:solidFill>
                </a:rPr>
                <a:t>Tesseract</a:t>
              </a:r>
            </a:p>
          </p:txBody>
        </p:sp>
      </p:grpSp>
    </p:spTree>
    <p:extLst>
      <p:ext uri="{BB962C8B-B14F-4D97-AF65-F5344CB8AC3E}">
        <p14:creationId xmlns:p14="http://schemas.microsoft.com/office/powerpoint/2010/main" val="30108517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SeerAI">
      <a:dk1>
        <a:srgbClr val="E6E1D5"/>
      </a:dk1>
      <a:lt1>
        <a:srgbClr val="E7E6E6"/>
      </a:lt1>
      <a:dk2>
        <a:srgbClr val="44546A"/>
      </a:dk2>
      <a:lt2>
        <a:srgbClr val="E7E6E6"/>
      </a:lt2>
      <a:accent1>
        <a:srgbClr val="428BA9"/>
      </a:accent1>
      <a:accent2>
        <a:srgbClr val="FF902B"/>
      </a:accent2>
      <a:accent3>
        <a:srgbClr val="5FAD56"/>
      </a:accent3>
      <a:accent4>
        <a:srgbClr val="966B9D"/>
      </a:accent4>
      <a:accent5>
        <a:srgbClr val="DF2935"/>
      </a:accent5>
      <a:accent6>
        <a:srgbClr val="EDE6E3"/>
      </a:accent6>
      <a:hlink>
        <a:srgbClr val="0563C1"/>
      </a:hlink>
      <a:folHlink>
        <a:srgbClr val="954F72"/>
      </a:folHlink>
    </a:clrScheme>
    <a:fontScheme name="Custom 1">
      <a:majorFont>
        <a:latin typeface="Cassannet Plus"/>
        <a:ea typeface=""/>
        <a:cs typeface=""/>
      </a:majorFont>
      <a:minorFont>
        <a:latin typeface="Geomanis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E66C2C1EBA804EACC98AF59F55B8D3" ma:contentTypeVersion="7" ma:contentTypeDescription="Create a new document." ma:contentTypeScope="" ma:versionID="7d3b601af805dba22d6846edc4e1c9fc">
  <xsd:schema xmlns:xsd="http://www.w3.org/2001/XMLSchema" xmlns:xs="http://www.w3.org/2001/XMLSchema" xmlns:p="http://schemas.microsoft.com/office/2006/metadata/properties" xmlns:ns3="dddea97c-0532-462c-bb82-6b2998ef4ea0" xmlns:ns4="0d9fa789-590d-49cb-9a91-48aa7b296ceb" targetNamespace="http://schemas.microsoft.com/office/2006/metadata/properties" ma:root="true" ma:fieldsID="7d5cd012ff261905ad4f47fd6447e144" ns3:_="" ns4:_="">
    <xsd:import namespace="dddea97c-0532-462c-bb82-6b2998ef4ea0"/>
    <xsd:import namespace="0d9fa789-590d-49cb-9a91-48aa7b296ce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dea97c-0532-462c-bb82-6b2998ef4e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d9fa789-590d-49cb-9a91-48aa7b296ce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35F9085-5ABA-4736-B856-1BCA63E7FC7B}">
  <ds:schemaRefs>
    <ds:schemaRef ds:uri="0d9fa789-590d-49cb-9a91-48aa7b296ceb"/>
    <ds:schemaRef ds:uri="dddea97c-0532-462c-bb82-6b2998ef4ea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EEF0F7E-03FA-46E1-BC73-EBCF388FB013}">
  <ds:schemaRefs>
    <ds:schemaRef ds:uri="http://schemas.microsoft.com/sharepoint/v3/contenttype/forms"/>
  </ds:schemaRefs>
</ds:datastoreItem>
</file>

<file path=customXml/itemProps3.xml><?xml version="1.0" encoding="utf-8"?>
<ds:datastoreItem xmlns:ds="http://schemas.openxmlformats.org/officeDocument/2006/customXml" ds:itemID="{8FA185FA-76D4-4CE6-AAE7-D5A3B52F9C09}">
  <ds:schemaRefs>
    <ds:schemaRef ds:uri="http://schemas.microsoft.com/office/infopath/2007/PartnerControls"/>
    <ds:schemaRef ds:uri="http://purl.org/dc/dcmitype/"/>
    <ds:schemaRef ds:uri="http://purl.org/dc/elements/1.1/"/>
    <ds:schemaRef ds:uri="dddea97c-0532-462c-bb82-6b2998ef4ea0"/>
    <ds:schemaRef ds:uri="http://schemas.openxmlformats.org/package/2006/metadata/core-properties"/>
    <ds:schemaRef ds:uri="http://purl.org/dc/terms/"/>
    <ds:schemaRef ds:uri="http://www.w3.org/XML/1998/namespace"/>
    <ds:schemaRef ds:uri="http://schemas.microsoft.com/office/2006/documentManagement/types"/>
    <ds:schemaRef ds:uri="http://schemas.microsoft.com/office/2006/metadata/properties"/>
    <ds:schemaRef ds:uri="0d9fa789-590d-49cb-9a91-48aa7b296ceb"/>
  </ds:schemaRefs>
</ds:datastoreItem>
</file>

<file path=docProps/app.xml><?xml version="1.0" encoding="utf-8"?>
<Properties xmlns="http://schemas.openxmlformats.org/officeDocument/2006/extended-properties" xmlns:vt="http://schemas.openxmlformats.org/officeDocument/2006/docPropsVTypes">
  <TotalTime>1885</TotalTime>
  <Words>2731</Words>
  <Application>Microsoft Office PowerPoint</Application>
  <PresentationFormat>Widescreen</PresentationFormat>
  <Paragraphs>439</Paragraphs>
  <Slides>39</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Cassannet Plus</vt:lpstr>
      <vt:lpstr>Geomanist</vt:lpstr>
      <vt:lpstr>Montserrat</vt:lpstr>
      <vt:lpstr>Roboto</vt:lpstr>
      <vt:lpstr>Office Theme</vt:lpstr>
      <vt:lpstr>PowerPoint Presentation</vt:lpstr>
      <vt:lpstr>What is Geodesic?</vt:lpstr>
      <vt:lpstr>Why Geodesic?</vt:lpstr>
      <vt:lpstr>GeodESIC</vt:lpstr>
      <vt:lpstr>GeodESIC</vt:lpstr>
      <vt:lpstr>GeodESIC</vt:lpstr>
      <vt:lpstr>GeodESIC</vt:lpstr>
      <vt:lpstr>GeodESIC</vt:lpstr>
      <vt:lpstr>GeodESIC</vt:lpstr>
      <vt:lpstr>GeodESIC</vt:lpstr>
      <vt:lpstr>GeodESIC</vt:lpstr>
      <vt:lpstr>GeodESIC</vt:lpstr>
      <vt:lpstr>GeodESIC</vt:lpstr>
      <vt:lpstr>GeodESIC</vt:lpstr>
      <vt:lpstr>GeodESIC</vt:lpstr>
      <vt:lpstr>GeodESIC</vt:lpstr>
      <vt:lpstr>GeodESIC</vt:lpstr>
      <vt:lpstr>GeodesicExample1_Installation</vt:lpstr>
      <vt:lpstr>Conda Environment</vt:lpstr>
      <vt:lpstr>Install Geodesic API</vt:lpstr>
      <vt:lpstr>Import &amp; Authenticate</vt:lpstr>
      <vt:lpstr>GeodesicExample2_ProjectCreation</vt:lpstr>
      <vt:lpstr>Create a new project</vt:lpstr>
      <vt:lpstr>Project Information</vt:lpstr>
      <vt:lpstr>Project Information</vt:lpstr>
      <vt:lpstr>GeodesicExample3_AddData</vt:lpstr>
      <vt:lpstr>Add Credentials</vt:lpstr>
      <vt:lpstr>Add Data</vt:lpstr>
      <vt:lpstr>View Credentials</vt:lpstr>
      <vt:lpstr>GeodesicExample4_ExploringData</vt:lpstr>
      <vt:lpstr>Retrieve dataset</vt:lpstr>
      <vt:lpstr>Feature metadata</vt:lpstr>
      <vt:lpstr>GeodesicExample5_UsingData</vt:lpstr>
      <vt:lpstr>Using data</vt:lpstr>
      <vt:lpstr>Output</vt:lpstr>
      <vt:lpstr>GeodesicExample6_TesseractBasic</vt:lpstr>
      <vt:lpstr>Concept – Data Enrichment</vt:lpstr>
      <vt:lpstr>Job Specs</vt:lpstr>
      <vt:lpstr>Output Arrays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SeerAI</dc:title>
  <dc:creator>Daniel Wilson</dc:creator>
  <cp:lastModifiedBy>Alex Wagner</cp:lastModifiedBy>
  <cp:revision>3</cp:revision>
  <dcterms:created xsi:type="dcterms:W3CDTF">2021-01-08T22:47:52Z</dcterms:created>
  <dcterms:modified xsi:type="dcterms:W3CDTF">2022-11-10T04:34:07Z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0x0101009FE66C2C1EBA804EACC98AF59F55B8D3</vt:lpwstr>
  </property>
</Properties>
</file>